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10287000" cx="18288000"/>
  <p:notesSz cx="6858000" cy="9144000"/>
  <p:embeddedFontLst>
    <p:embeddedFont>
      <p:font typeface="Play"/>
      <p:regular r:id="rId16"/>
      <p:bold r:id="rId17"/>
    </p:embeddedFont>
    <p:embeddedFont>
      <p:font typeface="Bricolage Grotesque"/>
      <p:regular r:id="rId18"/>
      <p:bold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20" roundtripDataSignature="AMtx7mh+k4Www6mPFLZsA5vm465vS6AUd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Play-bold.fntdata"/><Relationship Id="rId16" Type="http://schemas.openxmlformats.org/officeDocument/2006/relationships/font" Target="fonts/Play-regular.fntdata"/><Relationship Id="rId5" Type="http://schemas.openxmlformats.org/officeDocument/2006/relationships/notesMaster" Target="notesMasters/notesMaster1.xml"/><Relationship Id="rId19" Type="http://schemas.openxmlformats.org/officeDocument/2006/relationships/font" Target="fonts/BricolageGrotesque-bold.fntdata"/><Relationship Id="rId6" Type="http://schemas.openxmlformats.org/officeDocument/2006/relationships/slide" Target="slides/slide1.xml"/><Relationship Id="rId18" Type="http://schemas.openxmlformats.org/officeDocument/2006/relationships/font" Target="fonts/BricolageGrotesque-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lDKwAXwOy27miOvaH8WOI1ZXn-av0SX9/edit?usp=drive_link&amp;ouid=115439136638467000550&amp;rtpof=true&amp;sd=true" TargetMode="External"/><Relationship Id="rId3" Type="http://schemas.openxmlformats.org/officeDocument/2006/relationships/hyperlink" Target="https://botometer.osome.iu.edu/" TargetMode="External"/><Relationship Id="rId4" Type="http://schemas.openxmlformats.org/officeDocument/2006/relationships/hyperlink" Target="https://botsentinel.com/" TargetMode="External"/></Relationships>
</file>

<file path=ppt/notesSlides/_rels/notesSlide2.xml.rels><?xml version="1.0" encoding="UTF-8" standalone="yes"?><Relationships xmlns="http://schemas.openxmlformats.org/package/2006/relationships"><Relationship Id="rId11" Type="http://schemas.openxmlformats.org/officeDocument/2006/relationships/hyperlink" Target="https://machinelearningforkids.co.uk/" TargetMode="External"/><Relationship Id="rId10" Type="http://schemas.openxmlformats.org/officeDocument/2006/relationships/hyperlink" Target="https://www.youtube.com/watch?v=xj3yYLinIf0" TargetMode="External"/><Relationship Id="rId13" Type="http://schemas.openxmlformats.org/officeDocument/2006/relationships/hyperlink" Target="https://playground.tensorflow.org/#activation=tanh&amp;batchSize=10&amp;dataset=circle&amp;regDataset=reg-plane&amp;learningRate=0.03&amp;regularizationRate=0&amp;noise=0&amp;networkShape=4,2&amp;seed=0.11829&amp;showTestData=false&amp;discretize=false&amp;percTrainData=50&amp;x=true&amp;y=true&amp;xTimesY=false&amp;xSquared=false&amp;ySquared=false&amp;cosX=false&amp;sinX=false&amp;cosY=false&amp;sinY=false&amp;collectStats=false&amp;problem=classification&amp;initZero=false&amp;hideText=false" TargetMode="External"/><Relationship Id="rId12" Type="http://schemas.openxmlformats.org/officeDocument/2006/relationships/hyperlink" Target="https://www.youtube.com/watch?v=-lCezpMs3tk" TargetMode="External"/><Relationship Id="rId1" Type="http://schemas.openxmlformats.org/officeDocument/2006/relationships/notesMaster" Target="../notesMasters/notesMaster1.xml"/><Relationship Id="rId2" Type="http://schemas.openxmlformats.org/officeDocument/2006/relationships/hyperlink" Target="https://thispersondoesnotexist.com/" TargetMode="External"/><Relationship Id="rId3" Type="http://schemas.openxmlformats.org/officeDocument/2006/relationships/hyperlink" Target="https://www.getbadnews.com" TargetMode="External"/><Relationship Id="rId4" Type="http://schemas.openxmlformats.org/officeDocument/2006/relationships/hyperlink" Target="https://chat.openai.com/" TargetMode="External"/><Relationship Id="rId9" Type="http://schemas.openxmlformats.org/officeDocument/2006/relationships/hyperlink" Target="https://docs.google.com/document/d/1VVpI3zAVXqTJCOBlrNKxYsycHjG5z0m9/edit?usp=drive_link&amp;ouid=115439136638467000550&amp;rtpof=true&amp;sd=true" TargetMode="External"/><Relationship Id="rId15" Type="http://schemas.openxmlformats.org/officeDocument/2006/relationships/hyperlink" Target="https://docs.google.com/document/d/15zSXbw0dL8tyAlzLUsWQ9DhNUsTNw3Ag/edit?usp=drive_link&amp;ouid=115439136638467000550&amp;rtpof=true&amp;sd=true" TargetMode="External"/><Relationship Id="rId14" Type="http://schemas.openxmlformats.org/officeDocument/2006/relationships/hyperlink" Target="https://teachablemachine.withgoogle.com" TargetMode="External"/><Relationship Id="rId5" Type="http://schemas.openxmlformats.org/officeDocument/2006/relationships/hyperlink" Target="https://www.bing.com/chat" TargetMode="External"/><Relationship Id="rId6" Type="http://schemas.openxmlformats.org/officeDocument/2006/relationships/hyperlink" Target="https://www.deepware.ai/" TargetMode="External"/><Relationship Id="rId7" Type="http://schemas.openxmlformats.org/officeDocument/2006/relationships/hyperlink" Target="https://docs.google.com/document/d/17mUxwLiSLeY1ciO7nM0GnkoskrHU0WUS/edit?usp=drive_link&amp;ouid=115439136638467000550&amp;rtpof=true&amp;sd=true" TargetMode="External"/><Relationship Id="rId8" Type="http://schemas.openxmlformats.org/officeDocument/2006/relationships/hyperlink" Target="https://docs.google.com/document/d/1mTueVNjmMVKS7GkSI-bOY6bHMftXOAKY/edit?usp=drive_link&amp;ouid=115439136638467000550&amp;rtpof=true&amp;sd=true"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hat.openai.com" TargetMode="External"/><Relationship Id="rId3" Type="http://schemas.openxmlformats.org/officeDocument/2006/relationships/hyperlink" Target="https://proceedings.mlr.press/v81/buolamwini18a/buolamwini18a.pdf" TargetMode="External"/><Relationship Id="rId4" Type="http://schemas.openxmlformats.org/officeDocument/2006/relationships/hyperlink" Target="https://sensity.ai/deepfake-detection/" TargetMode="External"/><Relationship Id="rId5" Type="http://schemas.openxmlformats.org/officeDocument/2006/relationships/hyperlink" Target="https://sensity.ai/deepfake-detection/" TargetMode="External"/><Relationship Id="rId6" Type="http://schemas.openxmlformats.org/officeDocument/2006/relationships/hyperlink" Target="https://www.cyberdefensemagazine.com/the-illusion-of-truth-the-risks-and-responses-to-deepfake-technology/" TargetMode="External"/><Relationship Id="rId7" Type="http://schemas.openxmlformats.org/officeDocument/2006/relationships/hyperlink" Target="https://researchmgt.monash.edu/ws/portalfiles/portal/668653278/640947365-oa.pdf" TargetMode="External"/><Relationship Id="rId8" Type="http://schemas.openxmlformats.org/officeDocument/2006/relationships/hyperlink" Target="https://www.researchgate.net/publication/378180889_Assessment_framework_for_deepfake_detection_in_real-world_situations"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1fUAexL2JYHZxLx-awOGou-dNGHR4eT/edit?usp=drive_link&amp;ouid=115439136638467000550&amp;rtpof=true&amp;sd=true" TargetMode="External"/><Relationship Id="rId3" Type="http://schemas.openxmlformats.org/officeDocument/2006/relationships/hyperlink" Target="https://docs.google.com/document/d/1-1fUAexL2JYHZxLx-awOGou-dNGHR4eT/edit?usp=drive_link&amp;ouid=115439136638467000550&amp;rtpof=true&amp;sd=true" TargetMode="External"/><Relationship Id="rId4" Type="http://schemas.openxmlformats.org/officeDocument/2006/relationships/hyperlink" Target="https://docs.google.com/document/d/1fsGyp1AgMRcaZG4WNSuBw0-fcGCGg7hJ/edit?usp=drive_link&amp;ouid=115439136638467000550&amp;rtpof=true&amp;sd=true" TargetMode="External"/><Relationship Id="rId9" Type="http://schemas.openxmlformats.org/officeDocument/2006/relationships/hyperlink" Target="https://passwords.google.com/" TargetMode="External"/><Relationship Id="rId5" Type="http://schemas.openxmlformats.org/officeDocument/2006/relationships/hyperlink" Target="https://howsecureismypassword.net" TargetMode="External"/><Relationship Id="rId6" Type="http://schemas.openxmlformats.org/officeDocument/2006/relationships/hyperlink" Target="https://nordpass.com/secure-password/" TargetMode="External"/><Relationship Id="rId7" Type="http://schemas.openxmlformats.org/officeDocument/2006/relationships/hyperlink" Target="https://haveibeenpwned.com/" TargetMode="External"/><Relationship Id="rId8" Type="http://schemas.openxmlformats.org/officeDocument/2006/relationships/hyperlink" Target="https://www.commonsense.org/education"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quizizz.com" TargetMode="External"/><Relationship Id="rId3" Type="http://schemas.openxmlformats.org/officeDocument/2006/relationships/hyperlink" Target="https://kahoot.com" TargetMode="External"/><Relationship Id="rId4" Type="http://schemas.openxmlformats.org/officeDocument/2006/relationships/hyperlink" Target="https://www.typeform.com" TargetMode="External"/><Relationship Id="rId5" Type="http://schemas.openxmlformats.org/officeDocument/2006/relationships/hyperlink" Target="https://docs.google.com/document/d/1pnrw4LYO0ikdtWsNSYLblhv985loAnWj/edit?usp=drive_link&amp;ouid=115439136638467000550&amp;rtpof=true&amp;sd=true" TargetMode="External"/><Relationship Id="rId6" Type="http://schemas.openxmlformats.org/officeDocument/2006/relationships/hyperlink" Target="https://docs.google.com/document/d/15YHk2qoa4lhkkA2Unl-M-tNzBtLRzn0K/edit?usp=drive_link&amp;ouid=115439136638467000550&amp;rtpof=true&amp;sd=true"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RDQJ7Y7aZ9h2Br6W6RiBFFbftGyd7xSs/edit?usp=drive_link&amp;ouid=115439136638467000550&amp;rtpof=true&amp;sd=true" TargetMode="External"/><Relationship Id="rId3" Type="http://schemas.openxmlformats.org/officeDocument/2006/relationships/hyperlink" Target="https://docs.google.com/document/d/1vEwuK85KcbNBDX47vZf67inseBbz-u2e/edit?usp=drive_link&amp;ouid=115439136638467000550&amp;rtpof=true&amp;sd=tru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Uryir5ciiP5TTolGy7XHA0dDi0Pw9jLM/edit?usp=drive_link&amp;ouid=115439136638467000550&amp;rtpof=true&amp;sd=true" TargetMode="External"/><Relationship Id="rId3" Type="http://schemas.openxmlformats.org/officeDocument/2006/relationships/hyperlink" Target="https://docs.google.com/document/d/1hLfhNsjIYMeyewU-AesSr6lBsDPl8wdL/edit?usp=drive_link&amp;ouid=115439136638467000550&amp;rtpof=true&amp;sd=true" TargetMode="External"/><Relationship Id="rId4" Type="http://schemas.openxmlformats.org/officeDocument/2006/relationships/hyperlink" Target="https://phishingquiz.withgoogle.com/" TargetMode="External"/><Relationship Id="rId5" Type="http://schemas.openxmlformats.org/officeDocument/2006/relationships/hyperlink" Target="https://whois.domaintools.com/"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ZP04khI3lzJgD722BnR7ur5kMzn6Voc/edit?usp=drive_link&amp;ouid=115439136638467000550&amp;rtpof=true&amp;sd=true"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Προτεινόμενη δραστηριότητα: </a:t>
            </a:r>
            <a:r>
              <a:rPr lang="en-US" sz="1400">
                <a:solidFill>
                  <a:schemeClr val="dk1"/>
                </a:solidFill>
                <a:latin typeface="Arial"/>
                <a:ea typeface="Arial"/>
                <a:cs typeface="Arial"/>
                <a:sym typeface="Arial"/>
              </a:rPr>
              <a:t>Χωρίστε την τάξη σε δύο </a:t>
            </a:r>
            <a:r>
              <a:rPr lang="en-US" sz="1400">
                <a:solidFill>
                  <a:schemeClr val="dk1"/>
                </a:solidFill>
              </a:rPr>
              <a:t>ομάδες</a:t>
            </a:r>
            <a:r>
              <a:rPr lang="en-US" sz="1400">
                <a:solidFill>
                  <a:schemeClr val="dk1"/>
                </a:solidFill>
                <a:latin typeface="Arial"/>
                <a:ea typeface="Arial"/>
                <a:cs typeface="Arial"/>
                <a:sym typeface="Arial"/>
              </a:rPr>
              <a:t> και αφήστε κάθε </a:t>
            </a:r>
            <a:r>
              <a:rPr lang="en-US" sz="1400">
                <a:solidFill>
                  <a:schemeClr val="dk1"/>
                </a:solidFill>
              </a:rPr>
              <a:t>ομάδα</a:t>
            </a:r>
            <a:r>
              <a:rPr lang="en-US" sz="1400">
                <a:solidFill>
                  <a:schemeClr val="dk1"/>
                </a:solidFill>
                <a:latin typeface="Arial"/>
                <a:ea typeface="Arial"/>
                <a:cs typeface="Arial"/>
                <a:sym typeface="Arial"/>
              </a:rPr>
              <a:t> να εξερευνήσει μια προτεινόμενη δραστηριότητα για 10-15 λεπτά, στη συνέχεια θα πρέπει να την αναλύσουν ώστε οι άλλοι να κατανοήσουν τους κύριους στόχους και σκοπούς, προσελκύοντας την προσοχή των άλλων συμμετεχόντων.</a:t>
            </a:r>
            <a:endParaRPr sz="14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rPr>
              <a:t>Σε περίπτωση ασύγχρονου μαθήματος, μπορούν να δοθούν 5 βαθμοί για την ενεργό συμμετοχή.</a:t>
            </a:r>
            <a:endParaRPr b="1"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US" sz="1400">
                <a:solidFill>
                  <a:schemeClr val="dk1"/>
                </a:solidFill>
              </a:rPr>
              <a:t>ΣΥΖΗΤΗΣΗ: </a:t>
            </a:r>
            <a:r>
              <a:rPr lang="en-US" sz="1400">
                <a:solidFill>
                  <a:schemeClr val="dk1"/>
                </a:solidFill>
              </a:rPr>
              <a:t>Γράψτε μια σ</a:t>
            </a:r>
            <a:r>
              <a:rPr lang="en-US" sz="1400">
                <a:solidFill>
                  <a:schemeClr val="dk1"/>
                </a:solidFill>
              </a:rPr>
              <a:t>ύνοψη</a:t>
            </a:r>
            <a:r>
              <a:rPr lang="en-US" sz="1400">
                <a:solidFill>
                  <a:schemeClr val="dk1"/>
                </a:solidFill>
              </a:rPr>
              <a:t> μισής σελίδας για μία από τις επιλεγμένες δραστηριότητες.</a:t>
            </a:r>
            <a:endParaRPr sz="1200">
              <a:solidFill>
                <a:schemeClr val="dk1"/>
              </a:solidFill>
              <a:latin typeface="Arial"/>
              <a:ea typeface="Arial"/>
              <a:cs typeface="Arial"/>
              <a:sym typeface="Arial"/>
            </a:endParaRPr>
          </a:p>
        </p:txBody>
      </p:sp>
      <p:sp>
        <p:nvSpPr>
          <p:cNvPr id="82" name="Google Shape;82;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 name="Google Shape;239;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6. Αναγνώριση bots</a:t>
            </a:r>
            <a:endParaRPr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Στόχοι:</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Κατανόηση του τρόπου λειτουργίας των bots και του τρόπου με τον οποίο διαδίδουν ή ενισχύουν την παραπληροφόρηση.</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Εκμάθηση πρακτικών τεχνικών για την αναγνώριση των bots στα μέσα κοινωνικής δικτύωσης.</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Ανάπτυξη στρατηγικών στην τάξη για να βοηθήσετε τους μαθητές να αναγνωρίζουν και να αμφισβητούν το περιεχόμενο των bot.</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Υλικά και εργαλεία:</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Φορητοί υπολογιστές ή tablet με πρόσβαση στο διαδίκτυο</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Δείγματα αναρτήσεων στα μέσα κοινωνικής δικτύωσης (έντυπα ή ψηφιακά)</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b="1" lang="en-US" sz="1200" u="sng">
                <a:solidFill>
                  <a:srgbClr val="1155CC"/>
                </a:solidFill>
                <a:latin typeface="Arial"/>
                <a:ea typeface="Arial"/>
                <a:cs typeface="Arial"/>
                <a:sym typeface="Arial"/>
                <a:hlinkClick r:id="rId2">
                  <a:extLst>
                    <a:ext uri="{A12FA001-AC4F-418D-AE19-62706E023703}">
                      <ahyp:hlinkClr val="tx"/>
                    </a:ext>
                  </a:extLst>
                </a:hlinkClick>
              </a:rPr>
              <a:t>III.6.Bot_Recognition_ClassroomHandout.docx</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Πρόσβαση σε εργαλεία: Botometer (</a:t>
            </a:r>
            <a:r>
              <a:rPr lang="en-US" sz="1200" u="sng">
                <a:solidFill>
                  <a:srgbClr val="1155CC"/>
                </a:solidFill>
                <a:latin typeface="Arial"/>
                <a:ea typeface="Arial"/>
                <a:cs typeface="Arial"/>
                <a:sym typeface="Arial"/>
                <a:hlinkClick r:id="rId3">
                  <a:extLst>
                    <a:ext uri="{A12FA001-AC4F-418D-AE19-62706E023703}">
                      <ahyp:hlinkClr val="tx"/>
                    </a:ext>
                  </a:extLst>
                </a:hlinkClick>
              </a:rPr>
              <a:t>https://botometer.osome.iu.edu/</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228600" lvl="0" marL="228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Αναλύστε πραγματικά tweets και αποφασίστε ποια από αυτά θα μπορούσαν να έχουν δημιουργηθεί από bot χρησιμοποιώντας </a:t>
            </a:r>
            <a:r>
              <a:rPr lang="en-US" sz="1200" u="sng">
                <a:solidFill>
                  <a:schemeClr val="dk1"/>
                </a:solidFill>
                <a:latin typeface="Arial"/>
                <a:ea typeface="Arial"/>
                <a:cs typeface="Arial"/>
                <a:sym typeface="Arial"/>
                <a:hlinkClick r:id="rId4">
                  <a:extLst>
                    <a:ext uri="{A12FA001-AC4F-418D-AE19-62706E023703}">
                      <ahyp:hlinkClr val="tx"/>
                    </a:ext>
                  </a:extLst>
                </a:hlinkClick>
              </a:rPr>
              <a:t>το Bot Sentinel</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Διάρκεια μαθήματος (60 λεπτά):</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1. Εισαγωγή &amp; προθέρμανση (10 λεπτά):</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Ρωτήστε: Έχετε υποψιαστεί ποτέ ότι μια ανάρτηση προήλθε από bot; Τι σας έκανε να το υποψιαστείτε;</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Εξηγήστε εν συντομία πώς λειτουργούν τα bots (αυτοματοποιημένοι λογαριασμοί, περιεχόμενο με συγκεκριμένο στόχο).</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2. Ανάλυση περιπτωσιολογικής μελέτης (10 λεπτά):</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Τα ζευγάρια εξετάζουν 2-3 προφίλ κοινωνικών μέσων χρησιμοποιώντας έντυπα δείγματα ή διαδικτυακά.</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Χρησιμοποιήστε τη λίστα ελέγχου για να αποφασίσετε: bot ή άνθρωπος;</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Συζητήστε τους δείκτες: συχνότητα αναρτήσεων, έλλειψη προσωπικού περιεχομένου, συμπεριφορά αντιγραφής-επικόλλησης.</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3.  Έρευνα Botometer (10 λεπτά):</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Οι εκπαιδευτικοί εξερευνούν το Botometer ή παρόμοια εργαλεία σε μικρές ομάδες.</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Εισάγετε τα ονόματα χρήστη (προ-εγκεκριμένα) για να αναλύσετε την πιθανότητα να είναι bot.</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Σκεφτείτε την αξιοπιστία και τη διαφάνεια των εργαλείων ανίχνευσης.</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4. Χαρτογράφηση επιπτώσεων (15 λεπτά):</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Οι ομάδες συζητούν και καταγράφουν: Πώς μπορούν τα bots να επηρεάσουν τη σκέψη των μαθητών;</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Χαρτογραφήστε συναισθηματικούς παράγοντες, echo chambers, πολιτικές στοχεύσεις.</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5. Δημιουργία κατευθυντήριων γραμμών για την τάξη (15 λεπτά):</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Κάθε ομάδα συντάσσει 3 συμβουλές για τους μαθητές σχετικά με τον εντοπισμό και τη διαχείριση των bots.</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 Μοιραστείτε τις συμβουλές με όλη την ομάδα για βελτίωση.</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Θέματα συζήτησης:</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Ποια είναι τα προφανή σημάδια ενός λογαριασμού bot;</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Πώς τα bots χειραγωγούν συναισθηματικά ή παραπλανούν;</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Ποια είναι τα ηθικά ζητήματα που προκύπτουν από τον εντοπισμό και την αναφορά των bot;</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Πώς διδάσκουμε στους μαθητές να αποφεύγουν να πέφτουν σε «ηχητικές αίθουσες» που δημιουργούνται από bots;</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a:t>Κριτήρια αξιολόγησης: Εντοπίστε τη δραστηριότητα των bot</a:t>
            </a:r>
            <a:endParaRPr b="1"/>
          </a:p>
          <a:p>
            <a:pPr indent="0" lvl="0" marL="0" rtl="0" algn="l">
              <a:lnSpc>
                <a:spcPct val="100000"/>
              </a:lnSpc>
              <a:spcBef>
                <a:spcPts val="0"/>
              </a:spcBef>
              <a:spcAft>
                <a:spcPts val="0"/>
              </a:spcAft>
              <a:buSzPts val="1100"/>
              <a:buNone/>
            </a:pPr>
            <a:r>
              <a:rPr b="1" lang="en-US"/>
              <a:t>Κριτήρια        1 – Αρχάριος        3 – Αναπτυσσόμενος        5 – Ικανός			</a:t>
            </a:r>
            <a:endParaRPr b="1"/>
          </a:p>
          <a:p>
            <a:pPr indent="0" lvl="0" marL="0" rtl="0" algn="l">
              <a:lnSpc>
                <a:spcPct val="100000"/>
              </a:lnSpc>
              <a:spcBef>
                <a:spcPts val="0"/>
              </a:spcBef>
              <a:spcAft>
                <a:spcPts val="0"/>
              </a:spcAft>
              <a:buClr>
                <a:schemeClr val="dk1"/>
              </a:buClr>
              <a:buSzPts val="1100"/>
              <a:buFont typeface="Arial"/>
              <a:buNone/>
            </a:pPr>
            <a:r>
              <a:rPr b="1" lang="en-US"/>
              <a:t>Αναγνώριση bot    Εικασίες χωρίς αποδείξεις    Αναγνωρίζει βασικά σημάδια    Χρησιμοποιεί πολλαπλούς δείκτες με ακρίβεια</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Clr>
                <a:schemeClr val="dk1"/>
              </a:buClr>
              <a:buSzPts val="1100"/>
              <a:buFont typeface="Arial"/>
              <a:buNone/>
            </a:pPr>
            <a:r>
              <a:rPr b="1" lang="en-US"/>
              <a:t>Κριτική σκέψη    Περιορισμένη συλλογιστική        Κάποια αιτιολόγηση        Σαφής, λογική αιτιολόγηση των συμπερασμάτων</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Clr>
                <a:schemeClr val="dk1"/>
              </a:buClr>
              <a:buSzPts val="1100"/>
              <a:buFont typeface="Arial"/>
              <a:buNone/>
            </a:pPr>
            <a:r>
              <a:rPr b="1" lang="en-US"/>
              <a:t>Συνεργασία        Μικρή συμμετοχή        Κάποια αλληλεπίδραση στην ομάδα    Ενεργή συζήτηση και ομαδική εργασία</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Clr>
                <a:schemeClr val="dk1"/>
              </a:buClr>
              <a:buSzPts val="1100"/>
              <a:buFont typeface="Arial"/>
              <a:buNone/>
            </a:pPr>
            <a:r>
              <a:rPr b="1" lang="en-US"/>
              <a:t>Επικοινωνία    Ασαφείς εξηγήσεις    Κάποια σαφήνεια            Σαφής, δομημένη συλλογιστική</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Clr>
                <a:schemeClr val="dk1"/>
              </a:buClr>
              <a:buSzPts val="1100"/>
              <a:buFont typeface="Arial"/>
              <a:buNone/>
            </a:pPr>
            <a:r>
              <a:rPr b="1" lang="en-US"/>
              <a:t>Αντανάκλαση        Καμία διορατικότητα            Μία επιφανειακή διορατικότητα        Βαθιά κατανόηση της επιρροής και της ανίχνευσης</a:t>
            </a:r>
            <a:endParaRPr b="1"/>
          </a:p>
          <a:p>
            <a:pPr indent="0" lvl="0" marL="0" rtl="0" algn="l">
              <a:lnSpc>
                <a:spcPct val="100000"/>
              </a:lnSpc>
              <a:spcBef>
                <a:spcPts val="0"/>
              </a:spcBef>
              <a:spcAft>
                <a:spcPts val="0"/>
              </a:spcAft>
              <a:buClr>
                <a:schemeClr val="dk1"/>
              </a:buClr>
              <a:buSzPts val="1100"/>
              <a:buFont typeface="Arial"/>
              <a:buNone/>
            </a:pPr>
            <a:r>
              <a:rPr b="1" lang="en-US"/>
              <a:t> </a:t>
            </a:r>
            <a:endParaRPr b="1"/>
          </a:p>
          <a:p>
            <a:pPr indent="0" lvl="0" marL="0" rtl="0" algn="l">
              <a:lnSpc>
                <a:spcPct val="100000"/>
              </a:lnSpc>
              <a:spcBef>
                <a:spcPts val="0"/>
              </a:spcBef>
              <a:spcAft>
                <a:spcPts val="0"/>
              </a:spcAft>
              <a:buSzPts val="1100"/>
              <a:buNone/>
            </a:pPr>
            <a:r>
              <a:t/>
            </a:r>
            <a:endParaRPr b="1"/>
          </a:p>
          <a:p>
            <a:pPr indent="0" lvl="0" marL="0" rtl="0" algn="l">
              <a:lnSpc>
                <a:spcPct val="100000"/>
              </a:lnSpc>
              <a:spcBef>
                <a:spcPts val="0"/>
              </a:spcBef>
              <a:spcAft>
                <a:spcPts val="0"/>
              </a:spcAft>
              <a:buSzPts val="1100"/>
              <a:buNone/>
            </a:pPr>
            <a:r>
              <a:rPr b="1" lang="en-US" sz="1200">
                <a:solidFill>
                  <a:schemeClr val="dk1"/>
                </a:solidFill>
                <a:latin typeface="Arial"/>
                <a:ea typeface="Arial"/>
                <a:cs typeface="Arial"/>
                <a:sym typeface="Arial"/>
              </a:rPr>
              <a:t>Σύνοψη και συμπεράσματα:</a:t>
            </a:r>
            <a:endParaRPr b="1"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100"/>
              <a:buNone/>
            </a:pPr>
            <a:r>
              <a:rPr lang="en-US" sz="1200">
                <a:solidFill>
                  <a:schemeClr val="dk1"/>
                </a:solidFill>
                <a:latin typeface="Arial"/>
                <a:ea typeface="Arial"/>
                <a:cs typeface="Arial"/>
                <a:sym typeface="Arial"/>
              </a:rPr>
              <a:t>• Μοιραστείτε μια στρατηγική για την τάξη που ανυπομονείτε να δοκιμάσετε.</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 Αναστοχασμός: Ποιος είναι ένας μύθος που είχατε για τα bots και που άλλαξε σήμερα;</a:t>
            </a:r>
            <a:endParaRPr b="1"/>
          </a:p>
          <a:p>
            <a:pPr indent="0" lvl="0" marL="0" rtl="0" algn="l">
              <a:lnSpc>
                <a:spcPct val="100000"/>
              </a:lnSpc>
              <a:spcBef>
                <a:spcPts val="0"/>
              </a:spcBef>
              <a:spcAft>
                <a:spcPts val="0"/>
              </a:spcAft>
              <a:buSzPts val="1100"/>
              <a:buNone/>
            </a:pPr>
            <a:r>
              <a:t/>
            </a:r>
            <a:endParaRPr b="1"/>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 name="Google Shape;101;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1. Κατανόηση του τρόπου λειτουργίας και της ηθικής της τεχνητής νοημοσύνης</a:t>
            </a:r>
            <a:endParaRPr b="1"/>
          </a:p>
          <a:p>
            <a:pPr indent="0" lvl="0" marL="158750" rtl="0" algn="l">
              <a:lnSpc>
                <a:spcPct val="100000"/>
              </a:lnSpc>
              <a:spcBef>
                <a:spcPts val="400"/>
              </a:spcBef>
              <a:spcAft>
                <a:spcPts val="0"/>
              </a:spcAft>
              <a:buSzPts val="1100"/>
              <a:buNone/>
            </a:pPr>
            <a:r>
              <a:t/>
            </a:r>
            <a:endParaRPr b="1"/>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rPr>
              <a:t>Απευθύνεται σε</a:t>
            </a:r>
            <a:r>
              <a:rPr b="1" lang="en-US" sz="1200">
                <a:solidFill>
                  <a:schemeClr val="dk1"/>
                </a:solidFill>
                <a:latin typeface="Arial"/>
                <a:ea typeface="Arial"/>
                <a:cs typeface="Arial"/>
                <a:sym typeface="Arial"/>
              </a:rPr>
              <a:t>: </a:t>
            </a:r>
            <a:r>
              <a:rPr lang="en-US" sz="1200">
                <a:solidFill>
                  <a:schemeClr val="dk1"/>
                </a:solidFill>
                <a:latin typeface="Arial"/>
                <a:ea typeface="Arial"/>
                <a:cs typeface="Arial"/>
                <a:sym typeface="Arial"/>
              </a:rPr>
              <a:t>Εν ενεργεία ή υποψήφιοι εκπαιδευτικοί (όλων των μαθημάτων)</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Μορφή: </a:t>
            </a:r>
            <a:r>
              <a:rPr lang="en-US" sz="1200">
                <a:solidFill>
                  <a:schemeClr val="dk1"/>
                </a:solidFill>
                <a:latin typeface="Arial"/>
                <a:ea typeface="Arial"/>
                <a:cs typeface="Arial"/>
                <a:sym typeface="Arial"/>
              </a:rPr>
              <a:t>Συνεργατικό εργαστήριο</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Μέγεθος ομάδας: </a:t>
            </a:r>
            <a:r>
              <a:rPr lang="en-US" sz="1200">
                <a:solidFill>
                  <a:schemeClr val="dk1"/>
                </a:solidFill>
                <a:latin typeface="Arial"/>
                <a:ea typeface="Arial"/>
                <a:cs typeface="Arial"/>
                <a:sym typeface="Arial"/>
              </a:rPr>
              <a:t>Μικρές ομάδες 3-5 ατόμων</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Στόχοι</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Οι εκπαιδευτικοί βιώνουν τον τρόπο με τον οποίο η τεχνητή νοημοσύνη «μαθαίνει» και λαμβάνει αποφάσεις.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Οι εκπαιδευτικοί κατανοούν ότι η τεχνητή νοημοσύνη δεν είναι αυτόνομη, αλλά αντανακλά τις ανθρώπινες εισροές, τα δεδομένα εκπαίδευσης και τους περιορισμούς.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Οι εκπαιδευτικοί διερευνούν τις ηθικές επιπτώσεις: προκατάληψη, παραπληροφόρηση, ευθύνη.</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Οι εκπαιδευτικοί αναπτύσσουν στρατηγικές για να βοηθήσουν τους μαθητές να αξιολογήσουν κριτικά το περιεχόμενο που παράγεται από την τεχνητή νοημοσύνη.</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Υλικά και εργαλεία</a:t>
            </a:r>
            <a:endParaRPr b="1" sz="1300">
              <a:solidFill>
                <a:schemeClr val="dk1"/>
              </a:solidFill>
              <a:latin typeface="Arial"/>
              <a:ea typeface="Arial"/>
              <a:cs typeface="Arial"/>
              <a:sym typeface="Arial"/>
            </a:endParaRPr>
          </a:p>
          <a:p>
            <a:pPr indent="-304800" lvl="0" marL="457200" rtl="0" algn="l">
              <a:lnSpc>
                <a:spcPct val="100000"/>
              </a:lnSpc>
              <a:spcBef>
                <a:spcPts val="12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Συσκευές με πρόσβαση στο Διαδίκτυο (1 ανά ομάδα)</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Πρόσβαση σε:</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u="sng">
                <a:solidFill>
                  <a:srgbClr val="1155CC"/>
                </a:solidFill>
                <a:latin typeface="Arial"/>
                <a:ea typeface="Arial"/>
                <a:cs typeface="Arial"/>
                <a:sym typeface="Arial"/>
                <a:hlinkClick r:id="rId2">
                  <a:extLst>
                    <a:ext uri="{A12FA001-AC4F-418D-AE19-62706E023703}">
                      <ahyp:hlinkClr val="tx"/>
                    </a:ext>
                  </a:extLst>
                </a:hlinkClick>
              </a:rPr>
              <a:t>This X Does Not Exist </a:t>
            </a:r>
            <a:r>
              <a:rPr lang="en-US" sz="1200">
                <a:solidFill>
                  <a:schemeClr val="dk1"/>
                </a:solidFill>
                <a:latin typeface="Arial"/>
                <a:ea typeface="Arial"/>
                <a:cs typeface="Arial"/>
                <a:sym typeface="Arial"/>
              </a:rPr>
              <a:t>(γεννήτρια εικόνων)</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Αντίστροφη αναζήτηση εικόνων (Google), </a:t>
            </a:r>
            <a:r>
              <a:rPr b="1" lang="en-US" sz="1200">
                <a:solidFill>
                  <a:schemeClr val="dk1"/>
                </a:solidFill>
                <a:latin typeface="Arial"/>
                <a:ea typeface="Arial"/>
                <a:cs typeface="Arial"/>
                <a:sym typeface="Arial"/>
              </a:rPr>
              <a:t>Bad news game</a:t>
            </a:r>
            <a:r>
              <a:rPr lang="en-US" sz="1200">
                <a:solidFill>
                  <a:schemeClr val="dk1"/>
                </a:solidFill>
                <a:latin typeface="Arial"/>
                <a:ea typeface="Arial"/>
                <a:cs typeface="Arial"/>
                <a:sym typeface="Arial"/>
              </a:rPr>
              <a:t>:</a:t>
            </a:r>
            <a:r>
              <a:rPr lang="en-US" sz="1200" u="sng">
                <a:solidFill>
                  <a:srgbClr val="1155CC"/>
                </a:solidFill>
                <a:latin typeface="Arial"/>
                <a:ea typeface="Arial"/>
                <a:cs typeface="Arial"/>
                <a:sym typeface="Arial"/>
                <a:hlinkClick r:id="rId3">
                  <a:extLst>
                    <a:ext uri="{A12FA001-AC4F-418D-AE19-62706E023703}">
                      <ahyp:hlinkClr val="tx"/>
                    </a:ext>
                  </a:extLst>
                </a:hlinkClick>
              </a:rPr>
              <a:t> https://www.getbadnews.com  </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u="sng">
                <a:solidFill>
                  <a:srgbClr val="1155CC"/>
                </a:solidFill>
                <a:latin typeface="Arial"/>
                <a:ea typeface="Arial"/>
                <a:cs typeface="Arial"/>
                <a:sym typeface="Arial"/>
                <a:hlinkClick r:id="rId4">
                  <a:extLst>
                    <a:ext uri="{A12FA001-AC4F-418D-AE19-62706E023703}">
                      <ahyp:hlinkClr val="tx"/>
                    </a:ext>
                  </a:extLst>
                </a:hlinkClick>
              </a:rPr>
              <a:t>ChatGPT </a:t>
            </a:r>
            <a:r>
              <a:rPr lang="en-US" sz="1200">
                <a:solidFill>
                  <a:schemeClr val="dk1"/>
                </a:solidFill>
                <a:latin typeface="Arial"/>
                <a:ea typeface="Arial"/>
                <a:cs typeface="Arial"/>
                <a:sym typeface="Arial"/>
              </a:rPr>
              <a:t>ή </a:t>
            </a:r>
            <a:r>
              <a:rPr lang="en-US" sz="1200" u="sng">
                <a:solidFill>
                  <a:srgbClr val="1155CC"/>
                </a:solidFill>
                <a:latin typeface="Arial"/>
                <a:ea typeface="Arial"/>
                <a:cs typeface="Arial"/>
                <a:sym typeface="Arial"/>
                <a:hlinkClick r:id="rId5">
                  <a:extLst>
                    <a:ext uri="{A12FA001-AC4F-418D-AE19-62706E023703}">
                      <ahyp:hlinkClr val="tx"/>
                    </a:ext>
                  </a:extLst>
                </a:hlinkClick>
              </a:rPr>
              <a:t>Bing Copilot </a:t>
            </a:r>
            <a:r>
              <a:rPr lang="en-US" sz="1200">
                <a:solidFill>
                  <a:schemeClr val="dk1"/>
                </a:solidFill>
                <a:latin typeface="Arial"/>
                <a:ea typeface="Arial"/>
                <a:cs typeface="Arial"/>
                <a:sym typeface="Arial"/>
              </a:rPr>
              <a:t>(γεννήτρια κειμένου)</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lang="en-US" sz="1200" u="sng">
                <a:solidFill>
                  <a:srgbClr val="1155CC"/>
                </a:solidFill>
                <a:latin typeface="Arial"/>
                <a:ea typeface="Arial"/>
                <a:cs typeface="Arial"/>
                <a:sym typeface="Arial"/>
                <a:hlinkClick r:id="rId6">
                  <a:extLst>
                    <a:ext uri="{A12FA001-AC4F-418D-AE19-62706E023703}">
                      <ahyp:hlinkClr val="tx"/>
                    </a:ext>
                  </a:extLst>
                </a:hlinkClick>
              </a:rPr>
              <a:t>Παραδείγματα βίντεο Deepfake </a:t>
            </a:r>
            <a:r>
              <a:rPr lang="en-US" sz="1200">
                <a:solidFill>
                  <a:schemeClr val="dk1"/>
                </a:solidFill>
                <a:latin typeface="Arial"/>
                <a:ea typeface="Arial"/>
                <a:cs typeface="Arial"/>
                <a:sym typeface="Arial"/>
              </a:rPr>
              <a:t>(ή επιλεγμένα κλιπ YouTube)</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Φυλλάδια:</a:t>
            </a:r>
            <a:endParaRPr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b="1" lang="en-US" sz="1200" u="sng">
                <a:solidFill>
                  <a:srgbClr val="1155CC"/>
                </a:solidFill>
                <a:latin typeface="Arial"/>
                <a:ea typeface="Arial"/>
                <a:cs typeface="Arial"/>
                <a:sym typeface="Arial"/>
                <a:hlinkClick r:id="rId7">
                  <a:extLst>
                    <a:ext uri="{A12FA001-AC4F-418D-AE19-62706E023703}">
                      <ahyp:hlinkClr val="tx"/>
                    </a:ext>
                  </a:extLst>
                </a:hlinkClick>
              </a:rPr>
              <a:t>II.1.How_AI_Learns_Simulation_Activity.docx</a:t>
            </a:r>
            <a:endParaRPr b="1" sz="1200">
              <a:solidFill>
                <a:schemeClr val="dk1"/>
              </a:solidFill>
              <a:latin typeface="Arial"/>
              <a:ea typeface="Arial"/>
              <a:cs typeface="Arial"/>
              <a:sym typeface="Arial"/>
            </a:endParaRPr>
          </a:p>
          <a:p>
            <a:pPr indent="-304800" lvl="1" marL="914400" rtl="0" algn="l">
              <a:lnSpc>
                <a:spcPct val="100000"/>
              </a:lnSpc>
              <a:spcBef>
                <a:spcPts val="0"/>
              </a:spcBef>
              <a:spcAft>
                <a:spcPts val="0"/>
              </a:spcAft>
              <a:buClr>
                <a:schemeClr val="dk1"/>
              </a:buClr>
              <a:buSzPts val="1200"/>
              <a:buFont typeface="Arial"/>
              <a:buChar char="○"/>
            </a:pPr>
            <a:r>
              <a:rPr b="1" lang="en-US" sz="1200" u="sng">
                <a:solidFill>
                  <a:srgbClr val="1155CC"/>
                </a:solidFill>
                <a:latin typeface="Arial"/>
                <a:ea typeface="Arial"/>
                <a:cs typeface="Arial"/>
                <a:sym typeface="Arial"/>
                <a:hlinkClick r:id="rId8">
                  <a:extLst>
                    <a:ext uri="{A12FA001-AC4F-418D-AE19-62706E023703}">
                      <ahyp:hlinkClr val="tx"/>
                    </a:ext>
                  </a:extLst>
                </a:hlinkClick>
              </a:rPr>
              <a:t>II.1.AI_Ethics_Reflection_Prompts.docx</a:t>
            </a:r>
            <a:endParaRPr/>
          </a:p>
          <a:p>
            <a:pPr indent="-304800" lvl="1" marL="914400" rtl="0" algn="l">
              <a:lnSpc>
                <a:spcPct val="100000"/>
              </a:lnSpc>
              <a:spcBef>
                <a:spcPts val="0"/>
              </a:spcBef>
              <a:spcAft>
                <a:spcPts val="0"/>
              </a:spcAft>
              <a:buClr>
                <a:schemeClr val="dk1"/>
              </a:buClr>
              <a:buSzPts val="1200"/>
              <a:buFont typeface="Arial"/>
              <a:buChar char="○"/>
            </a:pPr>
            <a:r>
              <a:rPr b="1" lang="en-US" sz="1200" u="sng">
                <a:solidFill>
                  <a:srgbClr val="1155CC"/>
                </a:solidFill>
                <a:latin typeface="Arial"/>
                <a:ea typeface="Arial"/>
                <a:cs typeface="Arial"/>
                <a:sym typeface="Arial"/>
                <a:hlinkClick r:id="rId9">
                  <a:extLst>
                    <a:ext uri="{A12FA001-AC4F-418D-AE19-62706E023703}">
                      <ahyp:hlinkClr val="tx"/>
                    </a:ext>
                  </a:extLst>
                </a:hlinkClick>
              </a:rPr>
              <a:t>II.1.AI Ethics Detective Worksheet.docx</a:t>
            </a:r>
            <a:br>
              <a:rPr b="0" i="1" lang="en-US" sz="1100" cap="none" strike="noStrike">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Ροή εργαστηρίου (προαιρετικές δραστηριότητες):</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Εισαγωγική συζήτηση</a:t>
            </a:r>
            <a:r>
              <a:rPr b="0" i="0" lang="en-US" sz="1100" u="none" cap="none" strike="noStrike">
                <a:solidFill>
                  <a:srgbClr val="000000"/>
                </a:solidFill>
                <a:latin typeface="Arial"/>
                <a:ea typeface="Arial"/>
                <a:cs typeface="Arial"/>
                <a:sym typeface="Arial"/>
              </a:rPr>
              <a:t> 5 λεπτά            Δείξτε ένα πρόσωπο που έχει δημιουργηθεί με τεχνητή νοημοσύνη (από </a:t>
            </a:r>
            <a:r>
              <a:rPr b="0" i="1" lang="en-US" sz="1100" u="none" cap="none" strike="noStrike">
                <a:solidFill>
                  <a:srgbClr val="000000"/>
                </a:solidFill>
                <a:latin typeface="Arial"/>
                <a:ea typeface="Arial"/>
                <a:cs typeface="Arial"/>
                <a:sym typeface="Arial"/>
              </a:rPr>
              <a:t>το This Person Does Not Exist</a:t>
            </a:r>
            <a:r>
              <a:rPr b="0" i="0" lang="en-US" sz="1100" u="none" cap="none" strike="noStrike">
                <a:solidFill>
                  <a:srgbClr val="000000"/>
                </a:solidFill>
                <a:latin typeface="Arial"/>
                <a:ea typeface="Arial"/>
                <a:cs typeface="Arial"/>
                <a:sym typeface="Arial"/>
              </a:rPr>
              <a:t>) και ρωτήστε: «Αληθινό ή ψεύτικο;» Συζητήστε πόσο πειστικό είναι και γιατί.</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Προσομοίωση μάθησης AI (παιχνίδι αναλογίας)</a:t>
            </a:r>
            <a:r>
              <a:rPr b="0" i="0" lang="en-US" sz="1100" u="none" cap="none" strike="noStrike">
                <a:solidFill>
                  <a:srgbClr val="000000"/>
                </a:solidFill>
                <a:latin typeface="Arial"/>
                <a:ea typeface="Arial"/>
                <a:cs typeface="Arial"/>
                <a:sym typeface="Arial"/>
              </a:rPr>
              <a:t> 10 λεπτά Χρησιμοποιήστε τις κάρτες προσομοίωσης «Πώς μαθαίνει η AI»: Κάθε ομάδα εκπαιδεύει έναν «ταξινομητή» (άνθρωπο) με κάρτες παραδειγμάτων (π.χ. φρούτα/όχι φρούτα). Στη συνέχεια, δώστε ασαφείς </a:t>
            </a:r>
            <a:r>
              <a:rPr lang="en-US"/>
              <a:t>πληροφορίες</a:t>
            </a:r>
            <a:r>
              <a:rPr b="0" i="0" lang="en-US" sz="1100" u="none" cap="none" strike="noStrike">
                <a:solidFill>
                  <a:srgbClr val="000000"/>
                </a:solidFill>
                <a:latin typeface="Arial"/>
                <a:ea typeface="Arial"/>
                <a:cs typeface="Arial"/>
                <a:sym typeface="Arial"/>
              </a:rPr>
              <a:t>. Συζητήστε: Πώς επηρέασε η εκπαίδευση τις αποφάσεις;</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Εξερεύνηση εργαλείων</a:t>
            </a:r>
            <a:r>
              <a:rPr b="0" i="0" lang="en-US" sz="1100" u="none" cap="none" strike="noStrike">
                <a:solidFill>
                  <a:srgbClr val="000000"/>
                </a:solidFill>
                <a:latin typeface="Arial"/>
                <a:ea typeface="Arial"/>
                <a:cs typeface="Arial"/>
                <a:sym typeface="Arial"/>
              </a:rPr>
              <a:t> 10 λεπτά            Σε ομάδες, οι εκπαιδευτικοί δοκιμάζουν: (α) δημιουργία κειμένου (ChatGPT), (β) δημιουργία εικόνας, (γ) παράδειγμα deepfake. Χρησιμοποιήστε ένα φύλλο εργασίας για να αξιολογήσετε την αξιοπιστία, τα σημάδια </a:t>
            </a:r>
            <a:r>
              <a:rPr lang="en-US"/>
              <a:t>μη γνησιότητασ</a:t>
            </a:r>
            <a:r>
              <a:rPr b="0" i="0" lang="en-US" sz="1100" u="none" cap="none" strike="noStrike">
                <a:solidFill>
                  <a:srgbClr val="000000"/>
                </a:solidFill>
                <a:latin typeface="Arial"/>
                <a:ea typeface="Arial"/>
                <a:cs typeface="Arial"/>
                <a:sym typeface="Arial"/>
              </a:rPr>
              <a:t> και την πιθανή κατάχρηση.</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Περίπατος στην γκαλερί ηθικής</a:t>
            </a:r>
            <a:r>
              <a:rPr b="0" i="0" lang="en-US" sz="1100" u="none" cap="none" strike="noStrike">
                <a:solidFill>
                  <a:srgbClr val="000000"/>
                </a:solidFill>
                <a:latin typeface="Arial"/>
                <a:ea typeface="Arial"/>
                <a:cs typeface="Arial"/>
                <a:sym typeface="Arial"/>
              </a:rPr>
              <a:t> 10 λεπτά                Εμφανίστε προτροπές ηθικών διλημμάτων (π.χ. «δοκίμια που δημιουργήθηκαν από τεχνητή νοημοσύνη», «πολιτικός deepfake», «μεροληπτικά εργαλεία πρόσληψης»). Οι ομάδες περπατούν, διαβάζουν και συζητούν το καθένα. Αφήστε τις ερωτήσεις/απαντήσεις σε αυτοκόλλητα σημειώματα.</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Συζήτηση με όλη την ομάδα και ανασκόπηση</a:t>
            </a:r>
            <a:r>
              <a:rPr b="0" i="0" lang="en-US" sz="1100" u="none" cap="none" strike="noStrike">
                <a:solidFill>
                  <a:srgbClr val="000000"/>
                </a:solidFill>
                <a:latin typeface="Arial"/>
                <a:ea typeface="Arial"/>
                <a:cs typeface="Arial"/>
                <a:sym typeface="Arial"/>
              </a:rPr>
              <a:t> 10 λεπτά        Συζήτηση: «Τι σας εξέπληξε;» «Τι πρέπει να γνωρίζουν οι μαθητές για αυτά τα εργαλεία;» «Πού βρίσκεται η ανθρώπινη ευθύνη;»</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Τελική ανασκόπηση</a:t>
            </a:r>
            <a:r>
              <a:rPr b="0" i="0" lang="en-US" sz="1100" u="none" cap="none" strike="noStrike">
                <a:solidFill>
                  <a:srgbClr val="000000"/>
                </a:solidFill>
                <a:latin typeface="Arial"/>
                <a:ea typeface="Arial"/>
                <a:cs typeface="Arial"/>
                <a:sym typeface="Arial"/>
              </a:rPr>
              <a:t> 5 λεπτά                    Κάθε εκπαιδευτικός γράφει μία δράση που θα δοκιμάσει στη διδασκαλία του και μία ανησυχία που θα συνεχίσει να σκέφτεται. Δυνατότητα να μοιραστούν τα αποτελέσματα φωναχτά.</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Θέματα συζήτησης</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«Μπορεί η τεχνητή νοημοσύνη να είναι δημιουργική ή απλώς να αναμιγνύει ό,τι έχει δει;»</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«Ποιος αποφασίζει από τι μαθαίνει η τεχνητή νοημοσύνη;»</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«Πώς ξέρετε αν ένας μαθητής χρησιμοποίησε τεχνητή νοημοσύνη και έχει σημασία;»</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«Αν μια τεχνητή νοημοσύνη λάβει μια επιβλαβή απόφαση, ποιος είναι υπεύθυνος;»</a:t>
            </a:r>
            <a:br>
              <a:rPr b="0" i="0" lang="en-US"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Κριτήρια αξιολόγησης (αυτοαξιολόγηση και αξιολόγηση από τους συμμαθητές)</a:t>
            </a:r>
            <a:endParaRPr b="1"/>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Κριτήριο: 1 – Αναδυόμενο 3 – Αναπτυσσόμενο 5 – Ικανό</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Κατανόηση της τεχνητής νοημοσύνης: </a:t>
            </a:r>
            <a:r>
              <a:rPr b="0" i="0" lang="en-US" sz="1100" u="none" cap="none" strike="noStrike">
                <a:solidFill>
                  <a:srgbClr val="000000"/>
                </a:solidFill>
                <a:latin typeface="Arial"/>
                <a:ea typeface="Arial"/>
                <a:cs typeface="Arial"/>
                <a:sym typeface="Arial"/>
              </a:rPr>
              <a:t>(1) Ασαφής ή συγκεχυμένη (3) Βασική κατανόηση της αναγνώρισης προτύπων και της εκπαίδευσης (5) Εξηγεί με σαφήνεια τη λογική του μοντέλου, τους περιορισμούς</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Ηθική συνείδηση: </a:t>
            </a:r>
            <a:r>
              <a:rPr b="0" i="0" lang="en-US" sz="1100" u="none" cap="none" strike="noStrike">
                <a:solidFill>
                  <a:srgbClr val="000000"/>
                </a:solidFill>
                <a:latin typeface="Arial"/>
                <a:ea typeface="Arial"/>
                <a:cs typeface="Arial"/>
                <a:sym typeface="Arial"/>
              </a:rPr>
              <a:t>(1) Περιορισμένη ή αφελής άποψη (3) Αναγνωρίζει ορισμένα ηθικά ζητήματα (5) Εξηγεί με διορατικότητα την προκατάληψη, την κατάχρηση, την ευθύνη</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Συνεργασία: </a:t>
            </a:r>
            <a:r>
              <a:rPr b="0" i="0" lang="en-US" sz="1100" u="none" cap="none" strike="noStrike">
                <a:solidFill>
                  <a:srgbClr val="000000"/>
                </a:solidFill>
                <a:latin typeface="Arial"/>
                <a:ea typeface="Arial"/>
                <a:cs typeface="Arial"/>
                <a:sym typeface="Arial"/>
              </a:rPr>
              <a:t>(1) Παθητική ή αποστασιοποιημένη (3) Συμμετέχει με κάποιες εισροές (5) Μοιράζεται ιδέες, ακούει, καθοδηγεί την έρευνα</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Εφαρμογή στη διδασκαλία: </a:t>
            </a:r>
            <a:r>
              <a:rPr b="0" i="0" lang="en-US" sz="1100" u="none" cap="none" strike="noStrike">
                <a:solidFill>
                  <a:srgbClr val="000000"/>
                </a:solidFill>
                <a:latin typeface="Arial"/>
                <a:ea typeface="Arial"/>
                <a:cs typeface="Arial"/>
                <a:sym typeface="Arial"/>
              </a:rPr>
              <a:t>(1) Δεν μοιράζεται ιδέες για την τάξη (3) Βασική ιδέα ενσωμάτωσης (5) Συγκεκριμένη στρατηγική για την καθοδήγηση των μαθητών</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0"/>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Επιλογές επέκτασης</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Πώς λειτουργεί η τεχνητή νοημοσύνη:</a:t>
            </a:r>
            <a:r>
              <a:rPr lang="en-US" sz="1200" u="sng">
                <a:solidFill>
                  <a:srgbClr val="1155CC"/>
                </a:solidFill>
                <a:latin typeface="Arial"/>
                <a:ea typeface="Arial"/>
                <a:cs typeface="Arial"/>
                <a:sym typeface="Arial"/>
                <a:hlinkClick r:id="rId10">
                  <a:extLst>
                    <a:ext uri="{A12FA001-AC4F-418D-AE19-62706E023703}">
                      <ahyp:hlinkClr val="tx"/>
                    </a:ext>
                  </a:extLst>
                </a:hlinkClick>
              </a:rPr>
              <a:t> https://www.youtube.com/watch?v=xj3yYLinIf0</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Νευρωνικά δίκτυα - Μηχανική μάθηση για παιδιά:</a:t>
            </a:r>
            <a:r>
              <a:rPr lang="en-US" sz="1200" u="sng">
                <a:solidFill>
                  <a:srgbClr val="1155CC"/>
                </a:solidFill>
                <a:latin typeface="Arial"/>
                <a:ea typeface="Arial"/>
                <a:cs typeface="Arial"/>
                <a:sym typeface="Arial"/>
                <a:hlinkClick r:id="rId11">
                  <a:extLst>
                    <a:ext uri="{A12FA001-AC4F-418D-AE19-62706E023703}">
                      <ahyp:hlinkClr val="tx"/>
                    </a:ext>
                  </a:extLst>
                </a:hlinkClick>
              </a:rPr>
              <a:t> https://machinelearningforkids.co.uk/ </a:t>
            </a:r>
            <a:r>
              <a:rPr lang="en-US" sz="1200">
                <a:solidFill>
                  <a:schemeClr val="dk1"/>
                </a:solidFill>
                <a:latin typeface="Arial"/>
                <a:ea typeface="Arial"/>
                <a:cs typeface="Arial"/>
                <a:sym typeface="Arial"/>
              </a:rPr>
              <a:t>Πώς να το χρησιμοποιήσετε:</a:t>
            </a:r>
            <a:r>
              <a:rPr lang="en-US" sz="1200" u="sng">
                <a:solidFill>
                  <a:srgbClr val="1155CC"/>
                </a:solidFill>
                <a:latin typeface="Arial"/>
                <a:ea typeface="Arial"/>
                <a:cs typeface="Arial"/>
                <a:sym typeface="Arial"/>
                <a:hlinkClick r:id="rId12">
                  <a:extLst>
                    <a:ext uri="{A12FA001-AC4F-418D-AE19-62706E023703}">
                      <ahyp:hlinkClr val="tx"/>
                    </a:ext>
                  </a:extLst>
                </a:hlinkClick>
              </a:rPr>
              <a:t> https://www.youtube.com/watch?v=-lCezpMs3tk</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Πειραματιστείτε με τα νευρωνικά δίκτυα:</a:t>
            </a:r>
            <a:r>
              <a:rPr lang="en-US" sz="1200" u="sng">
                <a:solidFill>
                  <a:srgbClr val="1155CC"/>
                </a:solidFill>
                <a:latin typeface="Arial"/>
                <a:ea typeface="Arial"/>
                <a:cs typeface="Arial"/>
                <a:sym typeface="Arial"/>
                <a:hlinkClick r:id="rId13">
                  <a:extLst>
                    <a:ext uri="{A12FA001-AC4F-418D-AE19-62706E023703}">
                      <ahyp:hlinkClr val="tx"/>
                    </a:ext>
                  </a:extLst>
                </a:hlinkClick>
              </a:rPr>
              <a:t> https://playground.tensorflow.org/#activation=tanh&amp;batchSize=10&amp;dataset=circle&amp;regDataset=reg-plane&amp;learningRate=0.03&amp;regularizationRate=0&amp;noise=0&amp;networkShape=4,2&amp;seed=0.11829&amp;showTestData=false&amp;discretize=false&amp;percTrainData=50&amp;x=true&amp;y=true&amp;xTimesY=false&amp;xSquared=false&amp;ySquared=false&amp;cosX=false&amp;sinX=false&amp;cosY=false&amp;sinY=false&amp;collectStats=false&amp;problem=classification&amp;initZero=false&amp;hideText=false</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Αναλύστε τις πραγματικές εργασίες των μαθητών σε σύγκριση με τα αποτελέσματα της τεχνητής νοημοσύνης: Πώς μπορείτε να διακρίνετε τη διαφορά;</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Δημιουργήστε κανόνες για την υπεύθυνη χρήση της τεχνητής νοημοσύνης στην τάξη.</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Αναλύστε τη χρήση της γενετικής τεχνητής νοημοσύνης στην εκπαίδευση για την ψηφιακή ιθαγένεια.</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Teachable Machine της Google  </a:t>
            </a:r>
            <a:r>
              <a:rPr lang="en-US" sz="1200" u="sng">
                <a:solidFill>
                  <a:srgbClr val="1155CC"/>
                </a:solidFill>
                <a:latin typeface="Arial"/>
                <a:ea typeface="Arial"/>
                <a:cs typeface="Arial"/>
                <a:sym typeface="Arial"/>
                <a:hlinkClick r:id="rId14">
                  <a:extLst>
                    <a:ext uri="{A12FA001-AC4F-418D-AE19-62706E023703}">
                      <ahyp:hlinkClr val="tx"/>
                    </a:ext>
                  </a:extLst>
                </a:hlinkClick>
              </a:rPr>
              <a:t>https://teachablemachine.withgoogle.com</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εκπαιδεύστε έναν απλό ταξινομητή εικόνων ή ήχων (π.χ. «χαμόγελο έναντι μη χαμόγελου»).</a:t>
            </a:r>
            <a:endParaRPr sz="1200">
              <a:solidFill>
                <a:schemeClr val="dk1"/>
              </a:solidFill>
              <a:latin typeface="Arial"/>
              <a:ea typeface="Arial"/>
              <a:cs typeface="Arial"/>
              <a:sym typeface="Arial"/>
            </a:endParaRPr>
          </a:p>
          <a:p>
            <a:pPr indent="0" lvl="0" marL="45720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Φύλλο εργασίας αναστοχασμού: </a:t>
            </a:r>
            <a:r>
              <a:rPr b="1" lang="en-US" sz="1200" u="sng">
                <a:solidFill>
                  <a:srgbClr val="1155CC"/>
                </a:solidFill>
                <a:latin typeface="Arial"/>
                <a:ea typeface="Arial"/>
                <a:cs typeface="Arial"/>
                <a:sym typeface="Arial"/>
                <a:hlinkClick r:id="rId15">
                  <a:extLst>
                    <a:ext uri="{A12FA001-AC4F-418D-AE19-62706E023703}">
                      <ahyp:hlinkClr val="tx"/>
                    </a:ext>
                  </a:extLst>
                </a:hlinkClick>
              </a:rPr>
              <a:t>II.1.Ext.AI Μύθοι έναντι πραγματικότητας Φύλλο εργασίας.docx</a:t>
            </a:r>
            <a:endParaRPr sz="1200">
              <a:solidFill>
                <a:schemeClr val="dk1"/>
              </a:solidFill>
              <a:latin typeface="Arial"/>
              <a:ea typeface="Arial"/>
              <a:cs typeface="Arial"/>
              <a:sym typeface="Arial"/>
            </a:endParaRPr>
          </a:p>
          <a:p>
            <a:pPr indent="0" lvl="0" marL="457200" rtl="0" algn="l">
              <a:lnSpc>
                <a:spcPct val="100000"/>
              </a:lnSpc>
              <a:spcBef>
                <a:spcPts val="0"/>
              </a:spcBef>
              <a:spcAft>
                <a:spcPts val="0"/>
              </a:spcAft>
              <a:buSzPts val="1100"/>
              <a:buNone/>
            </a:pPr>
            <a:r>
              <a:rPr lang="en-US" sz="1200">
                <a:solidFill>
                  <a:schemeClr val="dk1"/>
                </a:solidFill>
                <a:latin typeface="Arial"/>
                <a:ea typeface="Arial"/>
                <a:cs typeface="Arial"/>
                <a:sym typeface="Arial"/>
              </a:rPr>
              <a:t>Συζήτηση:</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«Τι διδάξατε στο μοντέλο;»</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«Ποια λάθη έκανε;»</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«Γιατί η τεχνητή νοημοσύνη δεν μπορεί να σκέφτεται όπως οι άνθρωποι;»</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Αντίστροφη αναζήτηση εικόνων (π.χ. Google Images)</a:t>
            </a:r>
            <a:endParaRPr b="1"/>
          </a:p>
          <a:p>
            <a:pPr indent="0" lvl="0" marL="15875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b="1" lang="en-US" sz="1400">
                <a:solidFill>
                  <a:schemeClr val="dk1"/>
                </a:solidFill>
                <a:latin typeface="Arial"/>
                <a:ea typeface="Arial"/>
                <a:cs typeface="Arial"/>
                <a:sym typeface="Arial"/>
              </a:rPr>
              <a:t>Στόχος</a:t>
            </a:r>
            <a:endParaRPr b="1" sz="1400">
              <a:solidFill>
                <a:schemeClr val="dk1"/>
              </a:solidFill>
              <a:latin typeface="Arial"/>
              <a:ea typeface="Arial"/>
              <a:cs typeface="Arial"/>
              <a:sym typeface="Arial"/>
            </a:endParaRPr>
          </a:p>
          <a:p>
            <a:pPr indent="0" lvl="0" marL="0" rtl="0" algn="l">
              <a:lnSpc>
                <a:spcPct val="100000"/>
              </a:lnSpc>
              <a:spcBef>
                <a:spcPts val="400"/>
              </a:spcBef>
              <a:spcAft>
                <a:spcPts val="0"/>
              </a:spcAft>
              <a:buClr>
                <a:schemeClr val="dk1"/>
              </a:buClr>
              <a:buSzPts val="1100"/>
              <a:buFont typeface="Arial"/>
              <a:buNone/>
            </a:pPr>
            <a:r>
              <a:rPr lang="en-US" sz="1200">
                <a:solidFill>
                  <a:schemeClr val="dk1"/>
                </a:solidFill>
                <a:latin typeface="Arial"/>
                <a:ea typeface="Arial"/>
                <a:cs typeface="Arial"/>
                <a:sym typeface="Arial"/>
              </a:rPr>
              <a:t>Οι εκπαιδευτικοί θα αναλύσουν πώς τα μεροληπτικά σύνολα δεδομένων και τα μη συμπεριληπτικά συστήματα τεχνητής νοημοσύνης μπορούν να δημιουργήσουν ψευδείς αφηγήσεις, να στρεβλώσουν τις αντιλήψεις και να διαδώσουν ακούσια παραπληροφόρηση. Θα μάθουν να αναγνωρίζουν τις μεροληψίες, να δοκιμάζουν συμπεριληπτικά μοντέλα και να σχεδιάζουν συμπεριληπτική παιδαγωγική.</a:t>
            </a:r>
            <a:endParaRPr sz="1200">
              <a:solidFill>
                <a:schemeClr val="dk1"/>
              </a:solidFill>
              <a:latin typeface="Arial"/>
              <a:ea typeface="Arial"/>
              <a:cs typeface="Arial"/>
              <a:sym typeface="Arial"/>
            </a:endParaRPr>
          </a:p>
          <a:p>
            <a:pPr indent="0" lvl="0" marL="0" rtl="0" algn="l">
              <a:lnSpc>
                <a:spcPct val="100000"/>
              </a:lnSpc>
              <a:spcBef>
                <a:spcPts val="800"/>
              </a:spcBef>
              <a:spcAft>
                <a:spcPts val="0"/>
              </a:spcAft>
              <a:buClr>
                <a:schemeClr val="dk1"/>
              </a:buClr>
              <a:buSzPts val="1100"/>
              <a:buFont typeface="Arial"/>
              <a:buNone/>
            </a:pPr>
            <a:r>
              <a:rPr b="1" lang="en-US" sz="1400">
                <a:solidFill>
                  <a:schemeClr val="dk1"/>
                </a:solidFill>
                <a:latin typeface="Arial"/>
                <a:ea typeface="Arial"/>
                <a:cs typeface="Arial"/>
                <a:sym typeface="Arial"/>
              </a:rPr>
              <a:t>Υλικά και εργαλεία</a:t>
            </a:r>
            <a:endParaRPr b="1" sz="1400">
              <a:solidFill>
                <a:schemeClr val="dk1"/>
              </a:solidFill>
              <a:latin typeface="Arial"/>
              <a:ea typeface="Arial"/>
              <a:cs typeface="Arial"/>
              <a:sym typeface="Arial"/>
            </a:endParaRPr>
          </a:p>
          <a:p>
            <a:pPr indent="-292100" lvl="0" marL="457200" rtl="0" algn="l">
              <a:lnSpc>
                <a:spcPct val="100000"/>
              </a:lnSpc>
              <a:spcBef>
                <a:spcPts val="40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Υπολογιστές/ταμπλέτες </a:t>
            </a:r>
            <a:r>
              <a:rPr lang="en-US" sz="1200">
                <a:solidFill>
                  <a:schemeClr val="dk1"/>
                </a:solidFill>
                <a:latin typeface="Arial"/>
                <a:ea typeface="Arial"/>
                <a:cs typeface="Arial"/>
                <a:sym typeface="Arial"/>
              </a:rPr>
              <a:t>(1 ανά ζεύγος)</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Επίδειξη Gender Shades από την Joy Buolamwini </a:t>
            </a:r>
            <a:r>
              <a:rPr lang="en-US" sz="1200">
                <a:solidFill>
                  <a:schemeClr val="dk1"/>
                </a:solidFill>
                <a:latin typeface="Arial"/>
                <a:ea typeface="Arial"/>
                <a:cs typeface="Arial"/>
                <a:sym typeface="Arial"/>
              </a:rPr>
              <a:t>– (δοκιμάζει την μεροληψία στην αναγνώριση προσώπου)</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ChatGPT </a:t>
            </a:r>
            <a:r>
              <a:rPr lang="en-US" sz="1200">
                <a:solidFill>
                  <a:schemeClr val="dk1"/>
                </a:solidFill>
                <a:latin typeface="Arial"/>
                <a:ea typeface="Arial"/>
                <a:cs typeface="Arial"/>
                <a:sym typeface="Arial"/>
              </a:rPr>
              <a:t>(δωρεάν) –</a:t>
            </a:r>
            <a:r>
              <a:rPr lang="en-US" sz="1200" u="sng">
                <a:solidFill>
                  <a:srgbClr val="1155CC"/>
                </a:solidFill>
                <a:latin typeface="Arial"/>
                <a:ea typeface="Arial"/>
                <a:cs typeface="Arial"/>
                <a:sym typeface="Arial"/>
                <a:hlinkClick r:id="rId2">
                  <a:extLst>
                    <a:ext uri="{A12FA001-AC4F-418D-AE19-62706E023703}">
                      <ahyp:hlinkClr val="tx"/>
                    </a:ext>
                  </a:extLst>
                </a:hlinkClick>
              </a:rPr>
              <a:t> https://chat.openai.com</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Φύλλο εργασίας: «Bias Detective» </a:t>
            </a:r>
            <a:r>
              <a:rPr lang="en-US" sz="1200">
                <a:solidFill>
                  <a:schemeClr val="dk1"/>
                </a:solidFill>
                <a:latin typeface="Arial"/>
                <a:ea typeface="Arial"/>
                <a:cs typeface="Arial"/>
                <a:sym typeface="Arial"/>
              </a:rPr>
              <a:t>(βλ. παρακάτω)</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a:solidFill>
                  <a:schemeClr val="dk1"/>
                </a:solidFill>
                <a:latin typeface="Arial"/>
                <a:ea typeface="Arial"/>
                <a:cs typeface="Arial"/>
                <a:sym typeface="Arial"/>
              </a:rPr>
              <a:t>Padlet ή Miro </a:t>
            </a:r>
            <a:r>
              <a:rPr lang="en-US" sz="1200">
                <a:solidFill>
                  <a:schemeClr val="dk1"/>
                </a:solidFill>
                <a:latin typeface="Arial"/>
                <a:ea typeface="Arial"/>
                <a:cs typeface="Arial"/>
                <a:sym typeface="Arial"/>
              </a:rPr>
              <a:t>για πληροφορίες</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Προαιρετικό άρθρο για προβληματισμό: </a:t>
            </a:r>
            <a:r>
              <a:rPr lang="en-US" sz="1200" u="sng">
                <a:solidFill>
                  <a:srgbClr val="1155CC"/>
                </a:solidFill>
                <a:latin typeface="Arial"/>
                <a:ea typeface="Arial"/>
                <a:cs typeface="Arial"/>
                <a:sym typeface="Arial"/>
                <a:hlinkClick r:id="rId3">
                  <a:extLst>
                    <a:ext uri="{A12FA001-AC4F-418D-AE19-62706E023703}">
                      <ahyp:hlinkClr val="tx"/>
                    </a:ext>
                  </a:extLst>
                </a:hlinkClick>
              </a:rPr>
              <a:t>«Gender Shades: Intersectional Accuracy Disparities in Commercial Gender </a:t>
            </a:r>
            <a:r>
              <a:rPr lang="en-US" sz="1200">
                <a:solidFill>
                  <a:schemeClr val="dk1"/>
                </a:solidFill>
                <a:latin typeface="Arial"/>
                <a:ea typeface="Arial"/>
                <a:cs typeface="Arial"/>
                <a:sym typeface="Arial"/>
              </a:rPr>
              <a:t>Classification» από την Buolamwini (PDF διαθέσιμο στο διαδίκτυο)</a:t>
            </a:r>
            <a:endParaRPr sz="1200">
              <a:solidFill>
                <a:schemeClr val="dk1"/>
              </a:solidFill>
              <a:latin typeface="Arial"/>
              <a:ea typeface="Arial"/>
              <a:cs typeface="Arial"/>
              <a:sym typeface="Arial"/>
            </a:endParaRPr>
          </a:p>
          <a:p>
            <a:pPr indent="0" lvl="0" marL="0" rtl="0" algn="l">
              <a:lnSpc>
                <a:spcPct val="100000"/>
              </a:lnSpc>
              <a:spcBef>
                <a:spcPts val="800"/>
              </a:spcBef>
              <a:spcAft>
                <a:spcPts val="0"/>
              </a:spcAft>
              <a:buClr>
                <a:schemeClr val="dk1"/>
              </a:buClr>
              <a:buSzPts val="1100"/>
              <a:buFont typeface="Arial"/>
              <a:buNone/>
            </a:pPr>
            <a:r>
              <a:rPr b="1" lang="en-US" sz="1400">
                <a:solidFill>
                  <a:schemeClr val="dk1"/>
                </a:solidFill>
                <a:latin typeface="Arial"/>
                <a:ea typeface="Arial"/>
                <a:cs typeface="Arial"/>
                <a:sym typeface="Arial"/>
              </a:rPr>
              <a:t>Δομή 30 λεπτών</a:t>
            </a:r>
            <a:endParaRPr b="1" sz="1400">
              <a:solidFill>
                <a:schemeClr val="dk1"/>
              </a:solidFill>
              <a:latin typeface="Arial"/>
              <a:ea typeface="Arial"/>
              <a:cs typeface="Arial"/>
              <a:sym typeface="Arial"/>
            </a:endParaRPr>
          </a:p>
          <a:p>
            <a:pPr indent="-304800" lvl="0" marL="457200" rtl="0" algn="l">
              <a:lnSpc>
                <a:spcPct val="100000"/>
              </a:lnSpc>
              <a:spcBef>
                <a:spcPts val="40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Σύντομη εισαγωγή (4 λεπτά)</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Διοργανώστε μια σύντομη συζήτηση: </a:t>
            </a:r>
            <a:r>
              <a:rPr i="1" lang="en-US" sz="1200">
                <a:solidFill>
                  <a:schemeClr val="dk1"/>
                </a:solidFill>
                <a:latin typeface="Arial"/>
                <a:ea typeface="Arial"/>
                <a:cs typeface="Arial"/>
                <a:sym typeface="Arial"/>
              </a:rPr>
              <a:t>Τι θα συμβεί αν η τεχνητή νοημοσύνη κάνει λάθος στην ταυτότητα ενός ατόμου ή παρερμηνεύσει τα μηνύματα μιας κοινότητας; Πώς θα μπορούσε αυτό να τροφοδοτήσει ψευδείς πεποιθήσεις ή παραπληροφόρηση;</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Πρακτική δοκιμή μεροληψίας (12 λεπτά)</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Σε ζευγάρια, ανεβάστε μερικές διαφορετικές selfie (ή δείγματα φωτογραφιών) στο εργαλείο </a:t>
            </a:r>
            <a:r>
              <a:rPr b="1" lang="en-US" sz="1200">
                <a:solidFill>
                  <a:schemeClr val="dk1"/>
                </a:solidFill>
                <a:latin typeface="Arial"/>
                <a:ea typeface="Arial"/>
                <a:cs typeface="Arial"/>
                <a:sym typeface="Arial"/>
              </a:rPr>
              <a:t>Gender Shades</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Καταγράψτε την ακρίβεια και το χρόνο ανίχνευσης του φύλου του μοντέλου.</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Ζητήστε από το ChatGPT να απαντήσει σε μια ερώτηση με πολιτισμικές αποχρώσεις (π.χ. «Ονομάστε ένα πολιτιστικό φεστιβάλ στην Ινδία»). Ελέγξτε για λάθη, παραλείψεις ή υπερβολικές γενικεύσεις.</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Σκέψεις στο φύλλο εργασίας (8 λεπτά)</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Χρησιμοποιήστε το </a:t>
            </a:r>
            <a:r>
              <a:rPr b="1" lang="en-US" sz="1200">
                <a:solidFill>
                  <a:schemeClr val="dk1"/>
                </a:solidFill>
                <a:latin typeface="Arial"/>
                <a:ea typeface="Arial"/>
                <a:cs typeface="Arial"/>
                <a:sym typeface="Arial"/>
              </a:rPr>
              <a:t>φύλλο εργασίας «Bias detective» </a:t>
            </a:r>
            <a:r>
              <a:rPr lang="en-US" sz="1200">
                <a:solidFill>
                  <a:schemeClr val="dk1"/>
                </a:solidFill>
                <a:latin typeface="Arial"/>
                <a:ea typeface="Arial"/>
                <a:cs typeface="Arial"/>
                <a:sym typeface="Arial"/>
              </a:rPr>
              <a:t>για να καταγράψετε:</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Μοντέλο που δοκιμάστηκε</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Παράδειγμα εισόδου</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Τύπος σφάλματος (λανθασμένη ταξινόμηση/παράλειψη)</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Πιθανές επιπτώσεις για την παραπληροφόρηση</a:t>
            </a:r>
            <a:endParaRPr sz="1200">
              <a:solidFill>
                <a:schemeClr val="dk1"/>
              </a:solidFill>
              <a:latin typeface="Arial"/>
              <a:ea typeface="Arial"/>
              <a:cs typeface="Arial"/>
              <a:sym typeface="Arial"/>
            </a:endParaRPr>
          </a:p>
          <a:p>
            <a:pPr indent="-292100" lvl="2" marL="13716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Συμπεριληπτική διόρθωση ή παιδαγωγική δράση</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latin typeface="Arial"/>
                <a:ea typeface="Arial"/>
                <a:cs typeface="Arial"/>
                <a:sym typeface="Arial"/>
              </a:rPr>
              <a:t>Ομαδική ανταλλαγή και συζήτηση (5 λεπτά)</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Δημοσίευση βασικών ευρημάτων (σφάλματα + κίνδυνος παραπληροφόρησης) στο Padlet/Miro.</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Συζήτηση για το πώς οι μεροληπτικές προβλέψεις μπορεί να ενισχύσουν τα στερεότυπα ή να δημιουργήσουν παραπλανητικό περιεχόμενο.</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b="1" lang="en-US" sz="1200">
                <a:solidFill>
                  <a:schemeClr val="dk1"/>
                </a:solidFill>
              </a:rPr>
              <a:t>Κλείσιμο και Συμπεράσματα</a:t>
            </a:r>
            <a:r>
              <a:rPr b="1" lang="en-US" sz="1200">
                <a:solidFill>
                  <a:schemeClr val="dk1"/>
                </a:solidFill>
                <a:latin typeface="Arial"/>
                <a:ea typeface="Arial"/>
                <a:cs typeface="Arial"/>
                <a:sym typeface="Arial"/>
              </a:rPr>
              <a:t> (1 λεπτό)</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Τονίστε: </a:t>
            </a:r>
            <a:r>
              <a:rPr i="1" lang="en-US" sz="1200">
                <a:solidFill>
                  <a:schemeClr val="dk1"/>
                </a:solidFill>
                <a:latin typeface="Arial"/>
                <a:ea typeface="Arial"/>
                <a:cs typeface="Arial"/>
                <a:sym typeface="Arial"/>
              </a:rPr>
              <a:t>Η τεχνητή νοημοσύνη αντανακλά τα δεδομένα με τα οποία έχει εκπαιδευτεί, επομένως μπορεί να παραπληροφορεί με μεροληπτικό τρόπο.</a:t>
            </a:r>
            <a:endParaRPr sz="1200">
              <a:solidFill>
                <a:schemeClr val="dk1"/>
              </a:solidFill>
              <a:latin typeface="Arial"/>
              <a:ea typeface="Arial"/>
              <a:cs typeface="Arial"/>
              <a:sym typeface="Arial"/>
            </a:endParaRPr>
          </a:p>
          <a:p>
            <a:pPr indent="-292100" lvl="1" marL="914400" rtl="0" algn="l">
              <a:lnSpc>
                <a:spcPct val="100000"/>
              </a:lnSpc>
              <a:spcBef>
                <a:spcPts val="0"/>
              </a:spcBef>
              <a:spcAft>
                <a:spcPts val="0"/>
              </a:spcAft>
              <a:buClr>
                <a:schemeClr val="dk1"/>
              </a:buClr>
              <a:buSzPts val="1000"/>
              <a:buFont typeface="Courier New"/>
              <a:buChar char="o"/>
            </a:pPr>
            <a:r>
              <a:rPr lang="en-US" sz="1200">
                <a:solidFill>
                  <a:schemeClr val="dk1"/>
                </a:solidFill>
                <a:latin typeface="Arial"/>
                <a:ea typeface="Arial"/>
                <a:cs typeface="Arial"/>
                <a:sym typeface="Arial"/>
              </a:rPr>
              <a:t>Επισημάνετε τις στρατηγικές για μια AI χωρίς αποκλεισμούς και την ενσωμάτωσή τους στο πρόγραμμα σπουδών.</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b="1" lang="en-US" sz="1200">
                <a:solidFill>
                  <a:schemeClr val="dk1"/>
                </a:solidFill>
                <a:latin typeface="Arial"/>
                <a:ea typeface="Arial"/>
                <a:cs typeface="Arial"/>
                <a:sym typeface="Arial"/>
              </a:rPr>
              <a:t>Φύλλο εργασίας: Ανιχνευτής μεροληψίας</a:t>
            </a:r>
            <a:endParaRPr b="1"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Εργαλείο τεχνητής νοημοσύνης        Εισαγωγή (φωτογραφία / ερώτηση)    Αποτέλεσμα / Σφάλμα    Δυνατότητα παραπληροφόρησης (π.χ. εσφαλμένη επισήμανση κοινότητας)     Συμπεριληπτική διόρθωση / στρατηγική διδασκαλίας</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Αποχρώσεις φύλου    π.χ. Πρόσωπο Α (σκούρο δέρμα)    Λανθασμένη ταξινόμηση φύλου; χρειάστηκε περισσότερος χρόνος για την ανίχνευση    Θα μπορούσε να ενισχύσει στερεότυπα, να οδηγήσει σε λανθασμένη αναγνώριση ταυτοτήτων    Διδάξτε τη μεροληψία των συνόλων δεδομένων; χρησιμοποιήστε τράπεζες εικόνων χωρίς αποκλεισμούς</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ChatGPT    π.χ. «Ονόμασε μια γυναίκα επιστήμονα από την Αφρική που είναι ήρωας για τα κορίτσια».    Παρέλειψε λιγότερο γνωστές προσωπικότητες    Υπονοεί ότι οι Αφρικανές γυναίκες δεν είναι επιστήμονες — εξαλείφει την εκπροσώπηση    Ενθάρρυνση ποικίλων προτροπών για το σύνολο δεδομένων · εισαγωγή δεδομένων από τους μαθητές</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(Συμπληρώστε τουλάχιστον 2 καταχωρήσεις)</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Κριτήρια αξιολόγησης</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Κριτήρια        3 πόντοι (Άριστα)                    2 πόντοι (Καλά)                    1 πόντος (Χρειάζεται βελτίωση)</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Εντοπισμός μεροληψίας    Εντοπίζει σαφή μεροληψία/εσφαλμένη ταξινόμηση        Σημειώνει μεροληψία, αλλά χωρίς λεπτομέρειες            Παραλείπει ή εντοπίζει εσφαλμένα τη μεροληψία</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Κίνδυνος παραπληροφόρησης    Εξηγεί πώς η μεροληψία δημιουργεί ψευδείς αφηγήσεις    Αναφέρει τον κίνδυνο, αλλά χωρίς σαφή σύνδεση    Σπάνια συνδέεται με τον κίνδυνο παραπληροφόρησης</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Ολοκληρωμένη λύση    Προτείνει εφικτό σύνολο δεδομένων/διδακτική στρατηγική    Προτείνει λύση, αλλά χωρίς βάθος        Δεν υπάρχει πρακτική διορθωτική προσέγγιση</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Arial"/>
                <a:ea typeface="Arial"/>
                <a:cs typeface="Arial"/>
                <a:sym typeface="Arial"/>
              </a:rPr>
              <a:t>Συνεργασία        Μοιράζεται ενεργά, παρέχει σαφείς πληροφορίες        Κάποια συμμετοχή, μέτρια σαφήνεια    Ελάχιστη ή καθόλου συμμετοχή των συναδέλφων</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Αντίστροφη αναζήτηση εικόνων (π.χ. Google Images)</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4">
                  <a:extLst>
                    <a:ext uri="{A12FA001-AC4F-418D-AE19-62706E023703}">
                      <ahyp:hlinkClr val="tx"/>
                    </a:ext>
                  </a:extLst>
                </a:hlinkClick>
              </a:rPr>
              <a:t>«Deepfake Detection Challenge» της Sensity AI </a:t>
            </a:r>
            <a:r>
              <a:rPr lang="en-US" sz="1200">
                <a:solidFill>
                  <a:schemeClr val="dk1"/>
                </a:solidFill>
                <a:latin typeface="Arial"/>
                <a:ea typeface="Arial"/>
                <a:cs typeface="Arial"/>
                <a:sym typeface="Arial"/>
              </a:rPr>
              <a:t>(</a:t>
            </a:r>
            <a:r>
              <a:rPr lang="en-US" sz="1200" u="sng">
                <a:solidFill>
                  <a:schemeClr val="dk1"/>
                </a:solidFill>
                <a:latin typeface="Arial"/>
                <a:ea typeface="Arial"/>
                <a:cs typeface="Arial"/>
                <a:sym typeface="Arial"/>
                <a:hlinkClick r:id="rId5">
                  <a:extLst>
                    <a:ext uri="{A12FA001-AC4F-418D-AE19-62706E023703}">
                      <ahyp:hlinkClr val="tx"/>
                    </a:ext>
                  </a:extLst>
                </a:hlinkClick>
              </a:rPr>
              <a:t>δοκιμαστική έκδοση</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Αναφορές:</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u="sng">
                <a:solidFill>
                  <a:schemeClr val="dk1"/>
                </a:solidFill>
                <a:latin typeface="Arial"/>
                <a:ea typeface="Arial"/>
                <a:cs typeface="Arial"/>
                <a:sym typeface="Arial"/>
                <a:hlinkClick r:id="rId6">
                  <a:extLst>
                    <a:ext uri="{A12FA001-AC4F-418D-AE19-62706E023703}">
                      <ahyp:hlinkClr val="tx"/>
                    </a:ext>
                  </a:extLst>
                </a:hlinkClick>
              </a:rPr>
              <a:t>https://www.cyberdefensemagazine.com/the-illusion-of-truth-the-risks-and-responses-to-deepfake-technology/</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u="sng">
                <a:solidFill>
                  <a:schemeClr val="dk1"/>
                </a:solidFill>
                <a:latin typeface="Arial"/>
                <a:ea typeface="Arial"/>
                <a:cs typeface="Arial"/>
                <a:sym typeface="Arial"/>
                <a:hlinkClick r:id="rId7">
                  <a:extLst>
                    <a:ext uri="{A12FA001-AC4F-418D-AE19-62706E023703}">
                      <ahyp:hlinkClr val="tx"/>
                    </a:ext>
                  </a:extLst>
                </a:hlinkClick>
              </a:rPr>
              <a:t>https://researchmgt.monash.edu/ws/portalfiles/portal/668653278/640947365-oa.pdf</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u="sng">
                <a:solidFill>
                  <a:schemeClr val="dk1"/>
                </a:solidFill>
                <a:latin typeface="Arial"/>
                <a:ea typeface="Arial"/>
                <a:cs typeface="Arial"/>
                <a:sym typeface="Arial"/>
                <a:hlinkClick r:id="rId8">
                  <a:extLst>
                    <a:ext uri="{A12FA001-AC4F-418D-AE19-62706E023703}">
                      <ahyp:hlinkClr val="tx"/>
                    </a:ext>
                  </a:extLst>
                </a:hlinkClick>
              </a:rPr>
              <a:t>https://www.researchgate.net/publication/378180889_Assessment_framework_for_deepfake_detection_in_real-world_situations</a:t>
            </a:r>
            <a:r>
              <a:rPr lang="en-US" sz="1200">
                <a:solidFill>
                  <a:schemeClr val="dk1"/>
                </a:solidFill>
                <a:latin typeface="Arial"/>
                <a:ea typeface="Arial"/>
                <a:cs typeface="Arial"/>
                <a:sym typeface="Arial"/>
              </a:rPr>
              <a:t> </a:t>
            </a:r>
            <a:endParaRPr sz="1200">
              <a:solidFill>
                <a:schemeClr val="dk1"/>
              </a:solidFill>
              <a:latin typeface="Arial"/>
              <a:ea typeface="Arial"/>
              <a:cs typeface="Arial"/>
              <a:sym typeface="Arial"/>
            </a:endParaRPr>
          </a:p>
          <a:p>
            <a:pPr indent="0" lvl="0" marL="158750" rtl="0" algn="l">
              <a:lnSpc>
                <a:spcPct val="100000"/>
              </a:lnSpc>
              <a:spcBef>
                <a:spcPts val="1400"/>
              </a:spcBef>
              <a:spcAft>
                <a:spcPts val="0"/>
              </a:spcAft>
              <a:buSzPts val="1100"/>
              <a:buNone/>
            </a:pPr>
            <a:r>
              <a:t/>
            </a:r>
            <a:endParaRPr b="1"/>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latin typeface="Arial"/>
                <a:ea typeface="Arial"/>
                <a:cs typeface="Arial"/>
                <a:sym typeface="Arial"/>
              </a:rPr>
              <a:t>Προτεινόμενη δραστηριότητα: </a:t>
            </a:r>
            <a:r>
              <a:rPr lang="en-US" sz="1400">
                <a:solidFill>
                  <a:schemeClr val="dk1"/>
                </a:solidFill>
                <a:latin typeface="Arial"/>
                <a:ea typeface="Arial"/>
                <a:cs typeface="Arial"/>
                <a:sym typeface="Arial"/>
              </a:rPr>
              <a:t>Χωρίστε την τάξη σε έξι ομάδες και αφήστε κάθε ομάδα να εξερευνήσει μια προτεινόμενη δραστηριότητα για 10-15 λεπτά, στη συνέχεια θα πρέπει να την αναλύσουν ώστε οι άλλοι να κατανοήσουν τους κύριους στόχους και σκοπούς, προσελκύοντας την προσοχή των άλλων συμμετεχόντων.</a:t>
            </a:r>
            <a:endParaRPr sz="14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400">
                <a:solidFill>
                  <a:schemeClr val="dk1"/>
                </a:solidFill>
              </a:rPr>
              <a:t>Σε περίπτωση ασύγχρονου μαθήματος, μπορούν να δοθούν 5 βαθμοί για την ενεργό συμμετοχή.</a:t>
            </a:r>
            <a:endParaRPr b="1"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US" sz="1400">
                <a:solidFill>
                  <a:schemeClr val="dk1"/>
                </a:solidFill>
              </a:rPr>
              <a:t>ΣΥΖΗΤΗΣΗ: </a:t>
            </a:r>
            <a:r>
              <a:rPr lang="en-US" sz="1400">
                <a:solidFill>
                  <a:schemeClr val="dk1"/>
                </a:solidFill>
              </a:rPr>
              <a:t>Γράψτε μια σ</a:t>
            </a:r>
            <a:r>
              <a:rPr lang="en-US" sz="1400">
                <a:solidFill>
                  <a:schemeClr val="dk1"/>
                </a:solidFill>
              </a:rPr>
              <a:t>ύνοψη</a:t>
            </a:r>
            <a:r>
              <a:rPr lang="en-US" sz="1400">
                <a:solidFill>
                  <a:schemeClr val="dk1"/>
                </a:solidFill>
              </a:rPr>
              <a:t> μισής σελίδας για μία από τις επιλεγμένες δραστηριότητες.</a:t>
            </a:r>
            <a:endParaRPr sz="1200">
              <a:solidFill>
                <a:schemeClr val="dk1"/>
              </a:solidFill>
              <a:latin typeface="Arial"/>
              <a:ea typeface="Arial"/>
              <a:cs typeface="Arial"/>
              <a:sym typeface="Arial"/>
            </a:endParaRPr>
          </a:p>
        </p:txBody>
      </p:sp>
      <p:sp>
        <p:nvSpPr>
          <p:cNvPr id="135" name="Google Shape;135;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 name="Google Shape;154;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1. Παζλ κωδικού πρόσβασης: Πώς η αδύναμη σύνδεσή σας γίνεται όπλο</a:t>
            </a:r>
            <a:endParaRPr b="1"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Στόχοι:</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Κατανόηση των αρχών της δημιουργίας και διαχείρισης ισχυρών κωδικών πρόσβασης.</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Αναγνωρίστε πώς τα αδύναμα διαπιστευτήρια μπορούν να οδηγήσουν σε παραβίαση του λογαριασμού και να αξιοποιηθούν σε </a:t>
            </a:r>
            <a:r>
              <a:rPr b="1" lang="en-US" sz="1200">
                <a:solidFill>
                  <a:schemeClr val="dk1"/>
                </a:solidFill>
                <a:latin typeface="Arial"/>
                <a:ea typeface="Arial"/>
                <a:cs typeface="Arial"/>
                <a:sym typeface="Arial"/>
              </a:rPr>
              <a:t>εκστρατείες παραπληροφόρησης</a:t>
            </a:r>
            <a:r>
              <a:rPr lang="en-US" sz="1200">
                <a:solidFill>
                  <a:schemeClr val="dk1"/>
                </a:solidFill>
                <a:latin typeface="Arial"/>
                <a:ea typeface="Arial"/>
                <a:cs typeface="Arial"/>
                <a:sym typeface="Arial"/>
              </a:rPr>
              <a:t>.</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Εξερεύνηση στρατηγικών και δραστηριοτήτων στην τάξη για να διδάξετε στους μαθητές </a:t>
            </a:r>
            <a:r>
              <a:rPr b="1" lang="en-US" sz="1200">
                <a:solidFill>
                  <a:schemeClr val="dk1"/>
                </a:solidFill>
                <a:latin typeface="Arial"/>
                <a:ea typeface="Arial"/>
                <a:cs typeface="Arial"/>
                <a:sym typeface="Arial"/>
              </a:rPr>
              <a:t>την υγιεινή των κωδικών πρόσβασης </a:t>
            </a:r>
            <a:r>
              <a:rPr lang="en-US" sz="1200">
                <a:solidFill>
                  <a:schemeClr val="dk1"/>
                </a:solidFill>
                <a:latin typeface="Arial"/>
                <a:ea typeface="Arial"/>
                <a:cs typeface="Arial"/>
                <a:sym typeface="Arial"/>
              </a:rPr>
              <a:t>και </a:t>
            </a:r>
            <a:r>
              <a:rPr b="1" lang="en-US" sz="1200">
                <a:solidFill>
                  <a:schemeClr val="dk1"/>
                </a:solidFill>
                <a:latin typeface="Arial"/>
                <a:ea typeface="Arial"/>
                <a:cs typeface="Arial"/>
                <a:sym typeface="Arial"/>
              </a:rPr>
              <a:t>την ευθύνη για τους λογαριασμούς</a:t>
            </a:r>
            <a:r>
              <a:rPr lang="en-US" sz="1200">
                <a:solidFill>
                  <a:schemeClr val="dk1"/>
                </a:solidFill>
                <a:latin typeface="Arial"/>
                <a:ea typeface="Arial"/>
                <a:cs typeface="Arial"/>
                <a:sym typeface="Arial"/>
              </a:rPr>
              <a:t>.</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Διάρκεια:</a:t>
            </a:r>
            <a:r>
              <a:rPr b="1" lang="en-US" sz="1400">
                <a:solidFill>
                  <a:srgbClr val="0F4761"/>
                </a:solidFill>
                <a:latin typeface="Arial"/>
                <a:ea typeface="Arial"/>
                <a:cs typeface="Arial"/>
                <a:sym typeface="Arial"/>
              </a:rPr>
              <a:t> 60 λεπτά</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 Υλικά:</a:t>
            </a:r>
            <a:endParaRPr b="1" sz="1300">
              <a:solidFill>
                <a:schemeClr val="dk1"/>
              </a:solidFill>
              <a:latin typeface="Arial"/>
              <a:ea typeface="Arial"/>
              <a:cs typeface="Arial"/>
              <a:sym typeface="Arial"/>
            </a:endParaRPr>
          </a:p>
          <a:p>
            <a:pPr indent="-302895" lvl="0" marL="453390" rtl="0" algn="l">
              <a:lnSpc>
                <a:spcPct val="100000"/>
              </a:lnSpc>
              <a:spcBef>
                <a:spcPts val="40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Φορητοί υπολογιστές/ταμπλέτες (1 ανά ζεύγος)</a:t>
            </a:r>
            <a:endParaRPr sz="1200">
              <a:solidFill>
                <a:schemeClr val="dk1"/>
              </a:solidFill>
              <a:latin typeface="Arial"/>
              <a:ea typeface="Arial"/>
              <a:cs typeface="Arial"/>
              <a:sym typeface="Arial"/>
            </a:endParaRPr>
          </a:p>
          <a:p>
            <a:pPr indent="-302895" lvl="0" marL="45339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III.1.Password_Health_Checklist</a:t>
            </a:r>
            <a:r>
              <a:rPr b="1" lang="en-US" sz="1200" u="sng">
                <a:solidFill>
                  <a:srgbClr val="1155CC"/>
                </a:solidFill>
                <a:latin typeface="Arial"/>
                <a:ea typeface="Arial"/>
                <a:cs typeface="Arial"/>
                <a:sym typeface="Arial"/>
                <a:hlinkClick r:id="rId3">
                  <a:extLst>
                    <a:ext uri="{A12FA001-AC4F-418D-AE19-62706E023703}">
                      <ahyp:hlinkClr val="tx"/>
                    </a:ext>
                  </a:extLst>
                </a:hlinkClick>
              </a:rPr>
              <a:t>.docx </a:t>
            </a:r>
            <a:r>
              <a:rPr b="1" lang="en-US" sz="1200">
                <a:solidFill>
                  <a:schemeClr val="dk1"/>
                </a:solidFill>
              </a:rPr>
              <a:t>III.1.Λίστα ελέγχου για την ασφάλεια των κωδικών πρόσβασης.docx</a:t>
            </a:r>
            <a:endParaRPr b="1" sz="1200">
              <a:solidFill>
                <a:schemeClr val="dk1"/>
              </a:solidFill>
              <a:latin typeface="Arial"/>
              <a:ea typeface="Arial"/>
              <a:cs typeface="Arial"/>
              <a:sym typeface="Arial"/>
            </a:endParaRPr>
          </a:p>
          <a:p>
            <a:pPr indent="-302895" lvl="0" marL="453390" rtl="0" algn="l">
              <a:lnSpc>
                <a:spcPct val="100000"/>
              </a:lnSpc>
              <a:spcBef>
                <a:spcPts val="0"/>
              </a:spcBef>
              <a:spcAft>
                <a:spcPts val="0"/>
              </a:spcAft>
              <a:buClr>
                <a:schemeClr val="dk1"/>
              </a:buClr>
              <a:buSzPts val="1200"/>
              <a:buFont typeface="Noto Sans Symbols"/>
              <a:buChar char="●"/>
            </a:pPr>
            <a:r>
              <a:rPr b="1" lang="en-US" sz="1200" u="sng">
                <a:solidFill>
                  <a:srgbClr val="1155CC"/>
                </a:solidFill>
                <a:latin typeface="Arial"/>
                <a:ea typeface="Arial"/>
                <a:cs typeface="Arial"/>
                <a:sym typeface="Arial"/>
                <a:hlinkClick r:id="rId4">
                  <a:extLst>
                    <a:ext uri="{A12FA001-AC4F-418D-AE19-62706E023703}">
                      <ahyp:hlinkClr val="tx"/>
                    </a:ext>
                  </a:extLst>
                </a:hlinkClick>
              </a:rPr>
              <a:t>III.1.Password_Scenario_Cards.docx</a:t>
            </a:r>
            <a:endParaRPr b="1"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Ιστοσελίδα για έλεγχο ισχύος κωδικού πρόσβασης (π.χ.</a:t>
            </a:r>
            <a:r>
              <a:rPr lang="en-US" sz="1200" u="sng">
                <a:solidFill>
                  <a:srgbClr val="1155CC"/>
                </a:solidFill>
                <a:latin typeface="Arial"/>
                <a:ea typeface="Arial"/>
                <a:cs typeface="Arial"/>
                <a:sym typeface="Arial"/>
                <a:hlinkClick r:id="rId5">
                  <a:extLst>
                    <a:ext uri="{A12FA001-AC4F-418D-AE19-62706E023703}">
                      <ahyp:hlinkClr val="tx"/>
                    </a:ext>
                  </a:extLst>
                </a:hlinkClick>
              </a:rPr>
              <a:t> https://howsecureismypassword.net </a:t>
            </a:r>
            <a:r>
              <a:rPr lang="en-US" sz="1200">
                <a:solidFill>
                  <a:schemeClr val="dk1"/>
                </a:solidFill>
                <a:latin typeface="Arial"/>
                <a:ea typeface="Arial"/>
                <a:cs typeface="Arial"/>
                <a:sym typeface="Arial"/>
              </a:rPr>
              <a:t>ή</a:t>
            </a:r>
            <a:r>
              <a:rPr lang="en-US" sz="1200" u="sng">
                <a:solidFill>
                  <a:srgbClr val="1155CC"/>
                </a:solidFill>
                <a:latin typeface="Arial"/>
                <a:ea typeface="Arial"/>
                <a:cs typeface="Arial"/>
                <a:sym typeface="Arial"/>
                <a:hlinkClick r:id="rId6">
                  <a:extLst>
                    <a:ext uri="{A12FA001-AC4F-418D-AE19-62706E023703}">
                      <ahyp:hlinkClr val="tx"/>
                    </a:ext>
                  </a:extLst>
                </a:hlinkClick>
              </a:rPr>
              <a:t> https://nordpass.com/secure-password/</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298450" lvl="0" marL="457200" rtl="0" algn="l">
              <a:lnSpc>
                <a:spcPct val="100000"/>
              </a:lnSpc>
              <a:spcBef>
                <a:spcPts val="0"/>
              </a:spcBef>
              <a:spcAft>
                <a:spcPts val="0"/>
              </a:spcAft>
              <a:buClr>
                <a:schemeClr val="dk1"/>
              </a:buClr>
              <a:buSzPts val="1100"/>
              <a:buFont typeface="Arial"/>
              <a:buChar char="●"/>
            </a:pPr>
            <a:r>
              <a:rPr lang="en-US" sz="1200" u="sng">
                <a:solidFill>
                  <a:srgbClr val="1155CC"/>
                </a:solidFill>
                <a:latin typeface="Arial"/>
                <a:ea typeface="Arial"/>
                <a:cs typeface="Arial"/>
                <a:sym typeface="Arial"/>
                <a:hlinkClick r:id="rId7">
                  <a:extLst>
                    <a:ext uri="{A12FA001-AC4F-418D-AE19-62706E023703}">
                      <ahyp:hlinkClr val="tx"/>
                    </a:ext>
                  </a:extLst>
                </a:hlinkClick>
              </a:rPr>
              <a:t>Have I Been Pwned</a:t>
            </a:r>
            <a:endParaRPr>
              <a:solidFill>
                <a:schemeClr val="dk1"/>
              </a:solidFill>
            </a:endParaRPr>
          </a:p>
          <a:p>
            <a:pPr indent="-298450" lvl="0" marL="457200" rtl="0" algn="l">
              <a:lnSpc>
                <a:spcPct val="100000"/>
              </a:lnSpc>
              <a:spcBef>
                <a:spcPts val="0"/>
              </a:spcBef>
              <a:spcAft>
                <a:spcPts val="0"/>
              </a:spcAft>
              <a:buClr>
                <a:schemeClr val="dk1"/>
              </a:buClr>
              <a:buSzPts val="1100"/>
              <a:buFont typeface="Arial"/>
              <a:buChar char="●"/>
            </a:pPr>
            <a:r>
              <a:rPr lang="en-US" sz="1200" u="sng">
                <a:solidFill>
                  <a:srgbClr val="1155CC"/>
                </a:solidFill>
                <a:latin typeface="Arial"/>
                <a:ea typeface="Arial"/>
                <a:cs typeface="Arial"/>
                <a:sym typeface="Arial"/>
                <a:hlinkClick r:id="rId8">
                  <a:extLst>
                    <a:ext uri="{A12FA001-AC4F-418D-AE19-62706E023703}">
                      <ahyp:hlinkClr val="tx"/>
                    </a:ext>
                  </a:extLst>
                </a:hlinkClick>
              </a:rPr>
              <a:t>Κυβερνοασφάλεια για εκπαιδευτικούς (κοινή λογική)</a:t>
            </a:r>
            <a:endParaRPr>
              <a:solidFill>
                <a:schemeClr val="dk1"/>
              </a:solidFill>
            </a:endParaRPr>
          </a:p>
          <a:p>
            <a:pPr indent="-298450" lvl="0" marL="457200" rtl="0" algn="l">
              <a:lnSpc>
                <a:spcPct val="100000"/>
              </a:lnSpc>
              <a:spcBef>
                <a:spcPts val="0"/>
              </a:spcBef>
              <a:spcAft>
                <a:spcPts val="0"/>
              </a:spcAft>
              <a:buClr>
                <a:schemeClr val="dk1"/>
              </a:buClr>
              <a:buSzPts val="1100"/>
              <a:buFont typeface="Arial"/>
              <a:buChar char="●"/>
            </a:pPr>
            <a:r>
              <a:rPr lang="en-US" sz="1200" u="sng">
                <a:solidFill>
                  <a:srgbClr val="1155CC"/>
                </a:solidFill>
                <a:latin typeface="Arial"/>
                <a:ea typeface="Arial"/>
                <a:cs typeface="Arial"/>
                <a:sym typeface="Arial"/>
                <a:hlinkClick r:id="rId9">
                  <a:extLst>
                    <a:ext uri="{A12FA001-AC4F-418D-AE19-62706E023703}">
                      <ahyp:hlinkClr val="tx"/>
                    </a:ext>
                  </a:extLst>
                </a:hlinkClick>
              </a:rPr>
              <a:t>Εργαλείο διαχείρισης κωδικών πρόσβασης της Google</a:t>
            </a:r>
            <a:endParaRPr>
              <a:solidFill>
                <a:schemeClr val="dk1"/>
              </a:solidFill>
            </a:endParaRPr>
          </a:p>
          <a:p>
            <a:pPr indent="-304800" lvl="0" marL="457200" rtl="0" algn="l">
              <a:lnSpc>
                <a:spcPct val="100000"/>
              </a:lnSpc>
              <a:spcBef>
                <a:spcPts val="0"/>
              </a:spcBef>
              <a:spcAft>
                <a:spcPts val="0"/>
              </a:spcAft>
              <a:buClr>
                <a:schemeClr val="dk1"/>
              </a:buClr>
              <a:buSzPts val="1200"/>
              <a:buFont typeface="Noto Sans Symbols"/>
              <a:buChar char="●"/>
            </a:pPr>
            <a:r>
              <a:rPr lang="en-US" sz="1200">
                <a:solidFill>
                  <a:schemeClr val="dk1"/>
                </a:solidFill>
                <a:latin typeface="Arial"/>
                <a:ea typeface="Arial"/>
                <a:cs typeface="Arial"/>
                <a:sym typeface="Arial"/>
              </a:rPr>
              <a:t>Σημειώσεις, μαρκαδόροι, χαρτί διαγραμμάτων/πίνακας Miro για online συγχρονισμό</a:t>
            </a:r>
            <a:endParaRPr b="1"/>
          </a:p>
          <a:p>
            <a:pPr indent="0" lvl="0" marL="158750" rtl="0" algn="l">
              <a:lnSpc>
                <a:spcPct val="100000"/>
              </a:lnSpc>
              <a:spcBef>
                <a:spcPts val="1200"/>
              </a:spcBef>
              <a:spcAft>
                <a:spcPts val="0"/>
              </a:spcAft>
              <a:buSzPts val="1100"/>
              <a:buNone/>
            </a:pPr>
            <a:r>
              <a:rPr b="1" lang="en-US"/>
              <a:t>Ροή μαθήματος:</a:t>
            </a:r>
            <a:endParaRPr b="1"/>
          </a:p>
          <a:p>
            <a:pPr indent="0" lvl="0" marL="158750" rtl="0" algn="l">
              <a:lnSpc>
                <a:spcPct val="100000"/>
              </a:lnSpc>
              <a:spcBef>
                <a:spcPts val="0"/>
              </a:spcBef>
              <a:spcAft>
                <a:spcPts val="0"/>
              </a:spcAft>
              <a:buSzPts val="1100"/>
              <a:buNone/>
            </a:pPr>
            <a:r>
              <a:rPr b="1" lang="en-US"/>
              <a:t>Φάση                Χρόνος        Δραστηριότητα</a:t>
            </a:r>
            <a:endParaRPr b="1"/>
          </a:p>
          <a:p>
            <a:pPr indent="0" lvl="0" marL="158750" rtl="0" algn="l">
              <a:lnSpc>
                <a:spcPct val="100000"/>
              </a:lnSpc>
              <a:spcBef>
                <a:spcPts val="0"/>
              </a:spcBef>
              <a:spcAft>
                <a:spcPts val="0"/>
              </a:spcAft>
              <a:buSzPts val="1100"/>
              <a:buNone/>
            </a:pPr>
            <a:r>
              <a:rPr b="1" lang="en-US"/>
              <a:t>1. Εισαγωγή: Ο παραβιασμένος εκπαιδευτικός    10 λεπτά        Παρουσιάστε ένα ψεύτικο email που ισχυρίζεται ότι ο λογαριασμός του εκπαιδευτικού στο σχολείο έχει παραβιαστεί. Ρωτήστε: «Πώς συνέβη αυτό;»</a:t>
            </a:r>
            <a:endParaRPr b="1"/>
          </a:p>
          <a:p>
            <a:pPr indent="0" lvl="0" marL="158750" rtl="0" algn="l">
              <a:lnSpc>
                <a:spcPct val="100000"/>
              </a:lnSpc>
              <a:spcBef>
                <a:spcPts val="0"/>
              </a:spcBef>
              <a:spcAft>
                <a:spcPts val="0"/>
              </a:spcAft>
              <a:buSzPts val="1100"/>
              <a:buNone/>
            </a:pPr>
            <a:r>
              <a:rPr b="1" lang="en-US"/>
              <a:t>2. Εισαγωγικές πληροφορίες        10 λεπτά        Εξηγήστε εν συντομία:  - Συνηθισμένες ευπάθειες κωδικών πρόσβασης  - Πληροφορίες πρόσβασης και επαναχρησιμοποίηση - Σύνδεσμος με παραπληροφόρηση (π.χ. λογαριασμοί κοινωνικών δικτύων που έχουν παραβιαστεί για τη διάδοση ψευδών ειδήσεων)</a:t>
            </a:r>
            <a:endParaRPr b="1"/>
          </a:p>
          <a:p>
            <a:pPr indent="0" lvl="0" marL="158750" rtl="0" algn="l">
              <a:lnSpc>
                <a:spcPct val="100000"/>
              </a:lnSpc>
              <a:spcBef>
                <a:spcPts val="0"/>
              </a:spcBef>
              <a:spcAft>
                <a:spcPts val="0"/>
              </a:spcAft>
              <a:buSzPts val="1100"/>
              <a:buNone/>
            </a:pPr>
            <a:r>
              <a:rPr b="1" lang="en-US"/>
              <a:t>3. Παιχνίδι γρίφων με σενάρια        15 λεπτά        Σε ζευγάρια, οι εκπαιδευτικοί λαμβάνουν κάρτες με σενάρια «Πώς έγινε η παραβίαση» και τις αντιστοιχίζουν με κακές πρακτικές (π.χ. επαναχρησιμοποίηση κωδικού πρόσβασης, όνομα+έτος γέννησης). Μοιραστείτε μία λύση ανά ομάδα.</a:t>
            </a:r>
            <a:endParaRPr b="1"/>
          </a:p>
          <a:p>
            <a:pPr indent="0" lvl="0" marL="158750" rtl="0" algn="l">
              <a:lnSpc>
                <a:spcPct val="100000"/>
              </a:lnSpc>
              <a:spcBef>
                <a:spcPts val="0"/>
              </a:spcBef>
              <a:spcAft>
                <a:spcPts val="0"/>
              </a:spcAft>
              <a:buSzPts val="1100"/>
              <a:buNone/>
            </a:pPr>
            <a:r>
              <a:rPr b="1" lang="en-US"/>
              <a:t>4. Έλεγχος ασφάλειας κωδικών πρόσβασης    10 λεπτά        Οι εκπαιδευτικοί ελέγχουν 1-2 από τους δικούς τους κωδικούς πρόσβασης (δεν τους μοιράζονται φωναχτά) χρησιμοποιώντας ένα εργαλείο ελέγχου ασφάλειας. Χρησιμοποιήστε τη λίστα ελέγχου ασφάλειας κωδικών πρόσβασης για αυτοαξιολόγηση: μήκος, πολυπλοκότητα, επαναχρησιμοποίηση.</a:t>
            </a:r>
            <a:endParaRPr b="1"/>
          </a:p>
          <a:p>
            <a:pPr indent="0" lvl="0" marL="158750" rtl="0" algn="l">
              <a:lnSpc>
                <a:spcPct val="100000"/>
              </a:lnSpc>
              <a:spcBef>
                <a:spcPts val="0"/>
              </a:spcBef>
              <a:spcAft>
                <a:spcPts val="0"/>
              </a:spcAft>
              <a:buSzPts val="1100"/>
              <a:buNone/>
            </a:pPr>
            <a:r>
              <a:rPr b="1" lang="en-US"/>
              <a:t>5. Διδακτική ανταλλαγή ιδεών        10 λεπτά        Μικρές ομάδες ανταλλάσσουν ιδέες για το πώς να διδάξουν την υγιεινή των κωδικών πρόσβασης σε διάφορα επίπεδα τάξεων (π.χ. τέχνη κωδικών πρόσβασης, θησαυροφυλάκια κωδικών πρόσβασης, προκλήσεις με μορφή παιχνιδιού). Καταγράψτε και μοιραστείτε τις ιδέες.</a:t>
            </a:r>
            <a:endParaRPr b="1"/>
          </a:p>
          <a:p>
            <a:pPr indent="0" lvl="0" marL="158750" rtl="0" algn="l">
              <a:lnSpc>
                <a:spcPct val="100000"/>
              </a:lnSpc>
              <a:spcBef>
                <a:spcPts val="0"/>
              </a:spcBef>
              <a:spcAft>
                <a:spcPts val="0"/>
              </a:spcAft>
              <a:buSzPts val="1100"/>
              <a:buNone/>
            </a:pPr>
            <a:r>
              <a:rPr b="1" lang="en-US"/>
              <a:t>6. Αναστοχασμός και σημείωση εξόδου        10 λεπτά        Σημείωση εξόδου σε αυτοκόλλητο χαρτάκι: «Ένα πράγμα που θα σταματήσω, θα αλλάξω ή θα αρχίσω να κάνω σχετικά με τους κωδικούς πρόσβασής μου». Μοιραστείτε τις σκέψεις σας.</a:t>
            </a:r>
            <a:endParaRPr b="1"/>
          </a:p>
          <a:p>
            <a:pPr indent="0" lvl="0" marL="158750" rtl="0" algn="l">
              <a:lnSpc>
                <a:spcPct val="100000"/>
              </a:lnSpc>
              <a:spcBef>
                <a:spcPts val="0"/>
              </a:spcBef>
              <a:spcAft>
                <a:spcPts val="0"/>
              </a:spcAft>
              <a:buSzPts val="1100"/>
              <a:buNone/>
            </a:pPr>
            <a:r>
              <a:t/>
            </a:r>
            <a:endParaRPr b="1"/>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Ερωτήσεις για συζήτηση:</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«Τι κάνει έναν κωδικό πρόσβασης εύκολο να μαντέψει κανείς;»</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«Γιατί οι μαθητές μπορεί να επαναχρησιμοποιούν κωδικούς πρόσβασης ή να τους μοιράζονται;»</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«Πώς η κακή διαχείριση κωδικών πρόσβασης καθιστά κάποιον ευάλωτο σε εκστρατείες παραπληροφόρησης;»</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«Ποιος είναι ένας μύθος σχετικά με τους κωδικούς πρόσβασης που πρέπει να σταματήσουμε να διδάσκουμε;»</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Κριτήρια αξιολόγησης (διαμορφωτικά – για διευκόλυνση της αναστοχαστικής σκέψης)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Κριτήριο                    1 – Αρχάριος        3 – Σε εξέλιξη                5 – Ικανός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Συμμετοχή στην αντιστοίχιση σεναρίων    Παθητική            Συμμετέχει με καθοδήγηση            Εξηγεί και αιτιολογεί με σαφήνεια τις αδυναμίες των κωδικών πρόσβασης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Χρήση λίστας ελέγχου για την ασφάλεια των κωδικών πρόσβασης        Ελάχιστη ή ελλιπής    Συμπληρώνει με κάποια αυτοανασκόπηση    Συμπληρώνει προσεκτικά και εφαρμόζει αλλαγές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Συνεργασία και ανταλλαγή ιδεών        Λίγες συνεισφορές        Μοιράζεται 1 ιδέα ή στρατηγική            Συνεισφέρει ενεργά με πολλές σχετικές ιδέες για την τάξη</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Τελική ανασκόπηση                Γενική ή ασαφής        Λογική, πρακτική δράση        Συγκεκριμένη, διορατική σύμπτωση με επιδιωκόμενο αντίκτυπο</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Προαιρετική επέκταση:</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Προσκαλέστε το προσωπικό IT να δείξει πώς προστατεύονται οι λογαριασμοί στο σχολείο σας ή πραγματοποιήστε ένα μίνι-πρόγραμμα </a:t>
            </a:r>
            <a:r>
              <a:rPr b="1" lang="en-US" sz="1200">
                <a:solidFill>
                  <a:schemeClr val="dk1"/>
                </a:solidFill>
                <a:latin typeface="Arial"/>
                <a:ea typeface="Arial"/>
                <a:cs typeface="Arial"/>
                <a:sym typeface="Arial"/>
              </a:rPr>
              <a:t>«Δημιουργία πολιτικής κωδικών πρόσβασης για την τάξη» </a:t>
            </a:r>
            <a:r>
              <a:rPr lang="en-US" sz="1200">
                <a:solidFill>
                  <a:schemeClr val="dk1"/>
                </a:solidFill>
                <a:latin typeface="Arial"/>
                <a:ea typeface="Arial"/>
                <a:cs typeface="Arial"/>
                <a:sym typeface="Arial"/>
              </a:rPr>
              <a:t>στο πλαίσιο της συνεχιζόμενης επαγγελματικής ανάπτυξης.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15875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 name="Google Shape;171;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2. Θέτοντας σε κίνδυνο την ασφάλεια</a:t>
            </a:r>
            <a:endParaRPr sz="1600">
              <a:solidFill>
                <a:srgbClr val="0F4761"/>
              </a:solidFill>
              <a:latin typeface="Play"/>
              <a:ea typeface="Play"/>
              <a:cs typeface="Play"/>
              <a:sym typeface="Play"/>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Θέμα</a:t>
            </a:r>
            <a:r>
              <a:rPr lang="en-US" sz="1200">
                <a:solidFill>
                  <a:schemeClr val="dk1"/>
                </a:solidFill>
                <a:latin typeface="Play"/>
                <a:ea typeface="Play"/>
                <a:cs typeface="Play"/>
                <a:sym typeface="Play"/>
              </a:rPr>
              <a:t>: </a:t>
            </a:r>
            <a:r>
              <a:rPr i="1" lang="en-US" sz="1200">
                <a:solidFill>
                  <a:schemeClr val="dk1"/>
                </a:solidFill>
                <a:latin typeface="Play"/>
                <a:ea typeface="Play"/>
                <a:cs typeface="Play"/>
                <a:sym typeface="Play"/>
              </a:rPr>
              <a:t>Προστασία προσωπικών δεδομένων στο διαδίκτυο</a:t>
            </a:r>
            <a:endParaRPr i="1" sz="1200">
              <a:solidFill>
                <a:schemeClr val="dk1"/>
              </a:solidFill>
              <a:latin typeface="Play"/>
              <a:ea typeface="Play"/>
              <a:cs typeface="Play"/>
              <a:sym typeface="Play"/>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Κοινό</a:t>
            </a:r>
            <a:r>
              <a:rPr lang="en-US" sz="1200">
                <a:solidFill>
                  <a:schemeClr val="dk1"/>
                </a:solidFill>
                <a:latin typeface="Play"/>
                <a:ea typeface="Play"/>
                <a:cs typeface="Play"/>
                <a:sym typeface="Play"/>
              </a:rPr>
              <a:t>: Εκπαιδευτικοί (εκπαιδευτικοί ανώτερης πρωτοβάθμιας και δευτεροβάθμιας εκπαίδευσης)</a:t>
            </a:r>
            <a:endParaRPr sz="1200">
              <a:solidFill>
                <a:schemeClr val="dk1"/>
              </a:solidFill>
              <a:latin typeface="Play"/>
              <a:ea typeface="Play"/>
              <a:cs typeface="Play"/>
              <a:sym typeface="Play"/>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Διάρκεια</a:t>
            </a:r>
            <a:r>
              <a:rPr lang="en-US" sz="1200">
                <a:solidFill>
                  <a:schemeClr val="dk1"/>
                </a:solidFill>
                <a:latin typeface="Play"/>
                <a:ea typeface="Play"/>
                <a:cs typeface="Play"/>
                <a:sym typeface="Play"/>
              </a:rPr>
              <a:t>: 60 λεπτά</a:t>
            </a:r>
            <a:endParaRPr sz="1200">
              <a:solidFill>
                <a:schemeClr val="dk1"/>
              </a:solidFill>
              <a:latin typeface="Play"/>
              <a:ea typeface="Play"/>
              <a:cs typeface="Play"/>
              <a:sym typeface="Play"/>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Play"/>
                <a:ea typeface="Play"/>
                <a:cs typeface="Play"/>
                <a:sym typeface="Play"/>
              </a:rPr>
              <a:t>Μέγεθος ομάδας</a:t>
            </a:r>
            <a:r>
              <a:rPr lang="en-US" sz="1200">
                <a:solidFill>
                  <a:schemeClr val="dk1"/>
                </a:solidFill>
                <a:latin typeface="Play"/>
                <a:ea typeface="Play"/>
                <a:cs typeface="Play"/>
                <a:sym typeface="Play"/>
              </a:rPr>
              <a:t>: Ζεύγη ή μικρές ομάδες (3–4)</a:t>
            </a:r>
            <a:endParaRPr sz="1200">
              <a:solidFill>
                <a:schemeClr val="dk1"/>
              </a:solidFil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rPr>
              <a:t>Μαθησιακοί στόχοι</a:t>
            </a:r>
            <a:endParaRPr b="1" sz="1200">
              <a:solidFill>
                <a:schemeClr val="dk1"/>
              </a:solidFil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rPr>
              <a:t>Μέχρι το τέλος της συνεδρίας, οι εκπαιδευτικοί θα:</a:t>
            </a:r>
            <a:endParaRPr sz="1200">
              <a:solidFill>
                <a:schemeClr val="dk1"/>
              </a:solidFill>
            </a:endParaRPr>
          </a:p>
          <a:p>
            <a:pPr indent="-292100" lvl="0" marL="457200" rtl="0" algn="l">
              <a:lnSpc>
                <a:spcPct val="100000"/>
              </a:lnSpc>
              <a:spcBef>
                <a:spcPts val="0"/>
              </a:spcBef>
              <a:spcAft>
                <a:spcPts val="0"/>
              </a:spcAft>
              <a:buClr>
                <a:schemeClr val="dk1"/>
              </a:buClr>
              <a:buSzPts val="1000"/>
              <a:buFont typeface="Arial"/>
              <a:buChar char="●"/>
            </a:pPr>
            <a:r>
              <a:rPr lang="en-US" sz="1200">
                <a:solidFill>
                  <a:schemeClr val="dk1"/>
                </a:solidFill>
              </a:rPr>
              <a:t>Αναγνωρίσουν τον τρόπο με τον οποίο τα διαδικτυακά εργαλεία (κουίζ, φόρμες, παιχνίδια) συλλέγουν προσωπικά δεδομένα, είτε σκόπιμα είτε όχι.</a:t>
            </a:r>
            <a:endParaRPr sz="1200">
              <a:solidFill>
                <a:schemeClr val="dk1"/>
              </a:solidFill>
            </a:endParaRPr>
          </a:p>
          <a:p>
            <a:pPr indent="-292100" lvl="0" marL="457200" rtl="0" algn="l">
              <a:lnSpc>
                <a:spcPct val="100000"/>
              </a:lnSpc>
              <a:spcBef>
                <a:spcPts val="0"/>
              </a:spcBef>
              <a:spcAft>
                <a:spcPts val="0"/>
              </a:spcAft>
              <a:buClr>
                <a:schemeClr val="dk1"/>
              </a:buClr>
              <a:buSzPts val="1000"/>
              <a:buFont typeface="Arial"/>
              <a:buChar char="●"/>
            </a:pPr>
            <a:r>
              <a:rPr lang="en-US" sz="1200">
                <a:solidFill>
                  <a:schemeClr val="dk1"/>
                </a:solidFill>
              </a:rPr>
              <a:t>Αναγνωρίσουν πώς τα δεδομένα αυτά μπορούν να αξιοποιηθούν για παραπληροφόρηση ή επιθέσεις ηλεκτρονικού ψαρέματος (phishing).</a:t>
            </a:r>
            <a:endParaRPr sz="1200">
              <a:solidFill>
                <a:schemeClr val="dk1"/>
              </a:solidFill>
            </a:endParaRPr>
          </a:p>
          <a:p>
            <a:pPr indent="-292100" lvl="0" marL="457200" rtl="0" algn="l">
              <a:lnSpc>
                <a:spcPct val="100000"/>
              </a:lnSpc>
              <a:spcBef>
                <a:spcPts val="0"/>
              </a:spcBef>
              <a:spcAft>
                <a:spcPts val="0"/>
              </a:spcAft>
              <a:buClr>
                <a:schemeClr val="dk1"/>
              </a:buClr>
              <a:buSzPts val="1000"/>
              <a:buFont typeface="Arial"/>
              <a:buChar char="●"/>
            </a:pPr>
            <a:r>
              <a:rPr lang="en-US" sz="1200">
                <a:solidFill>
                  <a:schemeClr val="dk1"/>
                </a:solidFill>
              </a:rPr>
              <a:t>Αναπτύξουν πρακτικές και στρατηγικές για την προώθηση ασφαλούς ψηφιακής συμπεριφοράς στην τάξη.</a:t>
            </a:r>
            <a:endParaRPr sz="1200">
              <a:solidFill>
                <a:schemeClr val="dk1"/>
              </a:solidFil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rPr>
              <a:t>Υλικά και εργαλεία</a:t>
            </a:r>
            <a:endParaRPr b="1" sz="1200">
              <a:solidFill>
                <a:schemeClr val="dk1"/>
              </a:solidFill>
            </a:endParaRPr>
          </a:p>
          <a:p>
            <a:pPr indent="-304800" lvl="0" marL="457200" rtl="0" algn="l">
              <a:lnSpc>
                <a:spcPct val="100000"/>
              </a:lnSpc>
              <a:spcBef>
                <a:spcPts val="1400"/>
              </a:spcBef>
              <a:spcAft>
                <a:spcPts val="0"/>
              </a:spcAft>
              <a:buClr>
                <a:schemeClr val="dk1"/>
              </a:buClr>
              <a:buSzPts val="1200"/>
              <a:buChar char="●"/>
            </a:pPr>
            <a:r>
              <a:rPr lang="en-US" sz="1200">
                <a:solidFill>
                  <a:schemeClr val="dk1"/>
                </a:solidFill>
              </a:rPr>
              <a:t>Φορητοί υπολογιστές/ταμπλέτες (1 ανά ζεύγος ή ομάδα)</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lang="en-US" sz="1200">
                <a:solidFill>
                  <a:schemeClr val="dk1"/>
                </a:solidFill>
              </a:rPr>
              <a:t>Πρόσβαση σε: </a:t>
            </a:r>
            <a:r>
              <a:rPr lang="en-US" sz="1200" u="sng">
                <a:solidFill>
                  <a:schemeClr val="dk1"/>
                </a:solidFill>
                <a:hlinkClick r:id="rId2">
                  <a:extLst>
                    <a:ext uri="{A12FA001-AC4F-418D-AE19-62706E023703}">
                      <ahyp:hlinkClr val="tx"/>
                    </a:ext>
                  </a:extLst>
                </a:hlinkClick>
              </a:rPr>
              <a:t> Quizizz </a:t>
            </a:r>
            <a:r>
              <a:rPr lang="en-US" sz="1200">
                <a:solidFill>
                  <a:schemeClr val="dk1"/>
                </a:solidFill>
              </a:rPr>
              <a:t>ή </a:t>
            </a:r>
            <a:r>
              <a:rPr lang="en-US" sz="1200" u="sng">
                <a:solidFill>
                  <a:schemeClr val="dk1"/>
                </a:solidFill>
                <a:hlinkClick r:id="rId3">
                  <a:extLst>
                    <a:ext uri="{A12FA001-AC4F-418D-AE19-62706E023703}">
                      <ahyp:hlinkClr val="tx"/>
                    </a:ext>
                  </a:extLst>
                </a:hlinkClick>
              </a:rPr>
              <a:t>Kahoot! </a:t>
            </a:r>
            <a:r>
              <a:rPr lang="en-US" sz="1200">
                <a:solidFill>
                  <a:schemeClr val="dk1"/>
                </a:solidFill>
              </a:rPr>
              <a:t>ή Google Forms ή </a:t>
            </a:r>
            <a:r>
              <a:rPr lang="en-US" sz="1200" u="sng">
                <a:solidFill>
                  <a:schemeClr val="dk1"/>
                </a:solidFill>
                <a:hlinkClick r:id="rId4">
                  <a:extLst>
                    <a:ext uri="{A12FA001-AC4F-418D-AE19-62706E023703}">
                      <ahyp:hlinkClr val="tx"/>
                    </a:ext>
                  </a:extLst>
                </a:hlinkClick>
              </a:rPr>
              <a:t>Typeform </a:t>
            </a:r>
            <a:r>
              <a:rPr i="1" lang="en-US" sz="1200">
                <a:solidFill>
                  <a:schemeClr val="dk1"/>
                </a:solidFill>
              </a:rPr>
              <a:t>(προαιρετικά)</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b="1" lang="en-US" sz="1200" u="sng">
                <a:solidFill>
                  <a:srgbClr val="1155CC"/>
                </a:solidFill>
                <a:hlinkClick r:id="rId5">
                  <a:extLst>
                    <a:ext uri="{A12FA001-AC4F-418D-AE19-62706E023703}">
                      <ahyp:hlinkClr val="tx"/>
                    </a:ext>
                  </a:extLst>
                </a:hlinkClick>
              </a:rPr>
              <a:t>III.2.What_You_Share_vs_Who_Sees_It.docx</a:t>
            </a:r>
            <a:r>
              <a:rPr b="1" lang="en-US" sz="1200">
                <a:solidFill>
                  <a:schemeClr val="dk1"/>
                </a:solidFill>
              </a:rPr>
              <a:t> III.2.Τι μοιράζεστε και ποιος το βλέπει.docx</a:t>
            </a:r>
            <a:endParaRPr b="1" sz="1200">
              <a:solidFill>
                <a:schemeClr val="dk1"/>
              </a:solidFill>
            </a:endParaRPr>
          </a:p>
          <a:p>
            <a:pPr indent="-304800" lvl="0" marL="457200" rtl="0" algn="l">
              <a:lnSpc>
                <a:spcPct val="100000"/>
              </a:lnSpc>
              <a:spcBef>
                <a:spcPts val="0"/>
              </a:spcBef>
              <a:spcAft>
                <a:spcPts val="0"/>
              </a:spcAft>
              <a:buClr>
                <a:schemeClr val="dk1"/>
              </a:buClr>
              <a:buSzPts val="1200"/>
              <a:buChar char="●"/>
            </a:pPr>
            <a:r>
              <a:rPr b="1" lang="en-US" sz="1200" u="sng">
                <a:solidFill>
                  <a:srgbClr val="1155CC"/>
                </a:solidFill>
                <a:hlinkClick r:id="rId6">
                  <a:extLst>
                    <a:ext uri="{A12FA001-AC4F-418D-AE19-62706E023703}">
                      <ahyp:hlinkClr val="tx"/>
                    </a:ext>
                  </a:extLst>
                </a:hlinkClick>
              </a:rPr>
              <a:t>III.2.Φύλλο_αντανάκλασης_και_δράσης.docx</a:t>
            </a:r>
            <a:r>
              <a:rPr b="1" lang="en-US" sz="1200">
                <a:solidFill>
                  <a:schemeClr val="dk1"/>
                </a:solidFill>
              </a:rPr>
              <a:t> III.2.Φύλλο αναστοχασμού και δράσης.docx</a:t>
            </a:r>
            <a:endParaRPr b="1" sz="1200">
              <a:solidFill>
                <a:schemeClr val="dk1"/>
              </a:solidFill>
            </a:endParaRPr>
          </a:p>
          <a:p>
            <a:pPr indent="-304800" lvl="0" marL="457200" rtl="0" algn="l">
              <a:lnSpc>
                <a:spcPct val="100000"/>
              </a:lnSpc>
              <a:spcBef>
                <a:spcPts val="0"/>
              </a:spcBef>
              <a:spcAft>
                <a:spcPts val="0"/>
              </a:spcAft>
              <a:buClr>
                <a:schemeClr val="dk1"/>
              </a:buClr>
              <a:buSzPts val="1200"/>
              <a:buChar char="●"/>
            </a:pPr>
            <a:r>
              <a:rPr lang="en-US" sz="1200">
                <a:solidFill>
                  <a:schemeClr val="dk1"/>
                </a:solidFill>
              </a:rPr>
              <a:t>Προβολέας και λευκός πίνακας για ερωτήσεις συζήτησης</a:t>
            </a:r>
            <a:endParaRPr sz="1200">
              <a:solidFill>
                <a:schemeClr val="dk1"/>
              </a:solidFill>
            </a:endParaRPr>
          </a:p>
          <a:p>
            <a:pPr indent="0" lvl="0" marL="0" rtl="0" algn="l">
              <a:lnSpc>
                <a:spcPct val="100000"/>
              </a:lnSpc>
              <a:spcBef>
                <a:spcPts val="1200"/>
              </a:spcBef>
              <a:spcAft>
                <a:spcPts val="0"/>
              </a:spcAft>
              <a:buSzPts val="1100"/>
              <a:buNone/>
            </a:pPr>
            <a:r>
              <a:rPr lang="en-US"/>
              <a:t>Ροή μαθήματος	</a:t>
            </a:r>
            <a:endParaRPr/>
          </a:p>
          <a:p>
            <a:pPr indent="0" lvl="0" marL="0" rtl="0" algn="l">
              <a:lnSpc>
                <a:spcPct val="100000"/>
              </a:lnSpc>
              <a:spcBef>
                <a:spcPts val="0"/>
              </a:spcBef>
              <a:spcAft>
                <a:spcPts val="0"/>
              </a:spcAft>
              <a:buSzPts val="1100"/>
              <a:buNone/>
            </a:pPr>
            <a:r>
              <a:rPr lang="en-US"/>
              <a:t>Φάση                Χρόνος        Δραστηριότητα</a:t>
            </a:r>
            <a:endParaRPr/>
          </a:p>
          <a:p>
            <a:pPr indent="0" lvl="0" marL="0" rtl="0" algn="l">
              <a:lnSpc>
                <a:spcPct val="100000"/>
              </a:lnSpc>
              <a:spcBef>
                <a:spcPts val="0"/>
              </a:spcBef>
              <a:spcAft>
                <a:spcPts val="0"/>
              </a:spcAft>
              <a:buSzPts val="1100"/>
              <a:buNone/>
            </a:pPr>
            <a:r>
              <a:rPr lang="en-US"/>
              <a:t>1. Εισαγωγή και ευαισθητοποίηση        5 λεπτά    I    Κουίζ για να σπάσει ο πάγος στο Kahoot (ψεύτικες ή αληθινές ερωτήσεις κουίζ όπως «Το πνεύμα ζώου σου» ή «Ποιος ήρωας είσαι;»). Μετά το κουίζ, ρωτήστε: Ποια προσωπικά δεδομένα μοιραστήκατε μόλις τώρα, έστω και υποθετικά;</a:t>
            </a:r>
            <a:endParaRPr/>
          </a:p>
          <a:p>
            <a:pPr indent="0" lvl="0" marL="0" rtl="0" algn="l">
              <a:lnSpc>
                <a:spcPct val="100000"/>
              </a:lnSpc>
              <a:spcBef>
                <a:spcPts val="0"/>
              </a:spcBef>
              <a:spcAft>
                <a:spcPts val="0"/>
              </a:spcAft>
              <a:buSzPts val="1100"/>
              <a:buNone/>
            </a:pPr>
            <a:r>
              <a:rPr lang="en-US"/>
              <a:t>2. Ανάλυση: «Φτιάξτε μια παγίδα»    10 λεπτά        Σε ζευγάρια, οι εκπαιδευτικοί σχεδιάζουν το δικό τους κουίζ με 3 ερωτήσεις (π.χ. «Πώς λέγεται το κατοικίδιό σας;», «Μήνας γέννησης;», «Πρώτο σχολείο;»). Καταγράψτε το στο φυλλάδιο και αναλύστε ποια προσωπικά στοιχεία μπορούν να συναχθούν.</a:t>
            </a:r>
            <a:endParaRPr/>
          </a:p>
          <a:p>
            <a:pPr indent="0" lvl="0" marL="0" rtl="0" algn="l">
              <a:lnSpc>
                <a:spcPct val="100000"/>
              </a:lnSpc>
              <a:spcBef>
                <a:spcPts val="0"/>
              </a:spcBef>
              <a:spcAft>
                <a:spcPts val="0"/>
              </a:spcAft>
              <a:buSzPts val="1100"/>
              <a:buNone/>
            </a:pPr>
            <a:r>
              <a:rPr lang="en-US"/>
              <a:t>3. Ανταλλαγή και προσομοίωση        10 λεπτά        Οι ομάδες ανταλλάσσουν τα κουίζ και τα συμπληρώνουν. Στη συνέχεια, αναλύουν τι έμαθαν ο ένας για τον άλλον μόνο από τις απαντήσεις.</a:t>
            </a:r>
            <a:endParaRPr/>
          </a:p>
          <a:p>
            <a:pPr indent="0" lvl="0" marL="0" rtl="0" algn="l">
              <a:lnSpc>
                <a:spcPct val="100000"/>
              </a:lnSpc>
              <a:spcBef>
                <a:spcPts val="0"/>
              </a:spcBef>
              <a:spcAft>
                <a:spcPts val="0"/>
              </a:spcAft>
              <a:buSzPts val="1100"/>
              <a:buNone/>
            </a:pPr>
            <a:r>
              <a:rPr lang="en-US"/>
              <a:t>4. Σύνδεσμος παραπληροφόρησης        10 λεπτά        Συζήτηση: Πώς θα μπορούσαν να χρησιμοποιηθούν αυτές οι πληροφορίες για να μαντέψουν κωδικούς πρόσβασης; Για να προσαρμόσουν ένα ηλεκτρονικό μήνυμα ηλεκτρονικού ψαρέματος; Εισάγετε την ιδέα των μικροστοχευμένων εκστρατειών παραπληροφόρησης με βάση τα δεδομένα που διέρρευσαν από το κουίζ.</a:t>
            </a:r>
            <a:endParaRPr/>
          </a:p>
          <a:p>
            <a:pPr indent="0" lvl="0" marL="0" rtl="0" algn="l">
              <a:lnSpc>
                <a:spcPct val="100000"/>
              </a:lnSpc>
              <a:spcBef>
                <a:spcPts val="0"/>
              </a:spcBef>
              <a:spcAft>
                <a:spcPts val="0"/>
              </a:spcAft>
              <a:buSzPts val="1100"/>
              <a:buNone/>
            </a:pPr>
            <a:r>
              <a:rPr lang="en-US"/>
              <a:t>5. Ομαδική αναστοχασμός        10 λεπτά        Συμπληρώστε μαζί τον πίνακα «Τι μοιράζεστε έναντι ποιος το βλέπει». Ταξινομήστε τα δεδομένα που συλλέχθηκαν και ποιος μπορεί να έχει πρόσβαση σε αυτά (π.χ. πλατφόρμα, διαφημιστές, χάκερ).</a:t>
            </a:r>
            <a:endParaRPr/>
          </a:p>
          <a:p>
            <a:pPr indent="0" lvl="0" marL="0" rtl="0" algn="l">
              <a:lnSpc>
                <a:spcPct val="100000"/>
              </a:lnSpc>
              <a:spcBef>
                <a:spcPts val="0"/>
              </a:spcBef>
              <a:spcAft>
                <a:spcPts val="0"/>
              </a:spcAft>
              <a:buSzPts val="1100"/>
              <a:buNone/>
            </a:pPr>
            <a:r>
              <a:rPr lang="en-US"/>
              <a:t>6. Συζήτηση με όλη την ομάδα    10 λεπτά        Τι σας εξέπληξε; Ποιες πρακτικές πρέπει να προβάλλουμε ή να διδάξουμε; Δημιουργήστε μια λίστα με «3 χρυσούς κανόνες» για την κοινή χρήση δεδομένων στο διαδίκτυο.</a:t>
            </a:r>
            <a:endParaRPr/>
          </a:p>
          <a:p>
            <a:pPr indent="0" lvl="0" marL="0" rtl="0" algn="l">
              <a:lnSpc>
                <a:spcPct val="100000"/>
              </a:lnSpc>
              <a:spcBef>
                <a:spcPts val="0"/>
              </a:spcBef>
              <a:spcAft>
                <a:spcPts val="0"/>
              </a:spcAft>
              <a:buSzPts val="1100"/>
              <a:buNone/>
            </a:pPr>
            <a:r>
              <a:rPr lang="en-US"/>
              <a:t>7. Προσωπικό σχέδιο δράσης    5 λεπτά        Στο Φύλλο Αναστοχασμού, κάθε εκπαιδευτικός γράφει 1 αλλαγή που θα κάνει και 1 πράγμα που θα διδάξει στους μαθητές την επόμενη εβδομάδα.</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br>
              <a:rPr lang="en-US"/>
            </a:br>
            <a:r>
              <a:rPr b="1" lang="en-US" sz="1200">
                <a:solidFill>
                  <a:schemeClr val="dk1"/>
                </a:solidFill>
              </a:rPr>
              <a:t>Θέματα συζήτησης</a:t>
            </a:r>
            <a:endParaRPr b="1" sz="1200">
              <a:solidFill>
                <a:schemeClr val="dk1"/>
              </a:solidFill>
            </a:endParaRPr>
          </a:p>
          <a:p>
            <a:pPr indent="-304800" lvl="0" marL="457200" rtl="0" algn="l">
              <a:lnSpc>
                <a:spcPct val="100000"/>
              </a:lnSpc>
              <a:spcBef>
                <a:spcPts val="1200"/>
              </a:spcBef>
              <a:spcAft>
                <a:spcPts val="0"/>
              </a:spcAft>
              <a:buClr>
                <a:schemeClr val="dk1"/>
              </a:buClr>
              <a:buSzPts val="1200"/>
              <a:buChar char="●"/>
            </a:pPr>
            <a:r>
              <a:rPr i="1" lang="en-US" sz="1200">
                <a:solidFill>
                  <a:schemeClr val="dk1"/>
                </a:solidFill>
              </a:rPr>
              <a:t>Το κουίζ σας θα αποκάλυπτε απαντήσεις σε συνήθεις ερωτήσεις επαναφοράς κωδικού πρόσβασης;</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i="1" lang="en-US" sz="1200">
                <a:solidFill>
                  <a:schemeClr val="dk1"/>
                </a:solidFill>
              </a:rPr>
              <a:t>Γιατί αυτές οι πλατφόρμες συλλέγουν αυτές τις πληροφορίες;</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i="1" lang="en-US" sz="1200">
                <a:solidFill>
                  <a:schemeClr val="dk1"/>
                </a:solidFill>
              </a:rPr>
              <a:t>Ποιο είναι το πραγματικό κόστος του «δωρεάν» στις διαδικτυακές εφαρμογές ή τα παιχνίδια;</a:t>
            </a:r>
            <a:endParaRPr sz="1200">
              <a:solidFill>
                <a:schemeClr val="dk1"/>
              </a:solidFill>
            </a:endParaRPr>
          </a:p>
          <a:p>
            <a:pPr indent="-304800" lvl="0" marL="457200" rtl="0" algn="l">
              <a:lnSpc>
                <a:spcPct val="100000"/>
              </a:lnSpc>
              <a:spcBef>
                <a:spcPts val="0"/>
              </a:spcBef>
              <a:spcAft>
                <a:spcPts val="0"/>
              </a:spcAft>
              <a:buClr>
                <a:schemeClr val="dk1"/>
              </a:buClr>
              <a:buSzPts val="1200"/>
              <a:buChar char="●"/>
            </a:pPr>
            <a:r>
              <a:rPr i="1" lang="en-US" sz="1200">
                <a:solidFill>
                  <a:schemeClr val="dk1"/>
                </a:solidFill>
              </a:rPr>
              <a:t>Πώς μπορεί αυτό να συνδεθεί με την κλοπή ταυτότητας ή την παραπληροφόρηση;</a:t>
            </a:r>
            <a:br>
              <a:rPr i="1" lang="en-US" sz="1200">
                <a:solidFill>
                  <a:schemeClr val="dk1"/>
                </a:solidFill>
              </a:rPr>
            </a:br>
            <a:endParaRPr sz="1200">
              <a:solidFill>
                <a:schemeClr val="dk1"/>
              </a:solidFill>
            </a:endParaRPr>
          </a:p>
          <a:p>
            <a:pPr indent="0" lvl="0" marL="0" rtl="0" algn="l">
              <a:lnSpc>
                <a:spcPct val="100000"/>
              </a:lnSpc>
              <a:spcBef>
                <a:spcPts val="1200"/>
              </a:spcBef>
              <a:spcAft>
                <a:spcPts val="0"/>
              </a:spcAft>
              <a:buSzPts val="1100"/>
              <a:buNone/>
            </a:pPr>
            <a:r>
              <a:rPr lang="en-US" sz="1200">
                <a:solidFill>
                  <a:schemeClr val="dk1"/>
                </a:solidFill>
              </a:rPr>
              <a:t>Κριτήρια αξιολόγησης: Ευαισθητοποίηση και εφαρμογή</a:t>
            </a:r>
            <a:endParaRPr sz="1200">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Clr>
                <a:schemeClr val="dk1"/>
              </a:buClr>
              <a:buSzPts val="1100"/>
              <a:buFont typeface="Arial"/>
              <a:buNone/>
            </a:pPr>
            <a:r>
              <a:rPr lang="en-US"/>
              <a:t>Κριτήρια            1 – Αρχάριος                3 – Σε εξέλιξη                    5 – Ικανός</a:t>
            </a:r>
            <a:endParaRPr/>
          </a:p>
          <a:p>
            <a:pPr indent="0" lvl="0" marL="0" rtl="0" algn="l">
              <a:lnSpc>
                <a:spcPct val="100000"/>
              </a:lnSpc>
              <a:spcBef>
                <a:spcPts val="0"/>
              </a:spcBef>
              <a:spcAft>
                <a:spcPts val="0"/>
              </a:spcAft>
              <a:buClr>
                <a:schemeClr val="dk1"/>
              </a:buClr>
              <a:buSzPts val="1100"/>
              <a:buFont typeface="Arial"/>
              <a:buNone/>
            </a:pPr>
            <a:r>
              <a:rPr lang="en-US"/>
              <a:t>Ευαισθητοποίηση σχετικά με τα δεδομένα    Αναγνωρίζει αόριστα τα δεδομένα που μοιράζονται    Επισημαίνει τους συνηθισμένους τύπους προσωπικών δεδομένων        Αναλύει την πρόθεση και τον κίνδυνο κάθε δεδομένου που μοιράζεται</a:t>
            </a:r>
            <a:endParaRPr/>
          </a:p>
          <a:p>
            <a:pPr indent="0" lvl="0" marL="0" rtl="0" algn="l">
              <a:lnSpc>
                <a:spcPct val="100000"/>
              </a:lnSpc>
              <a:spcBef>
                <a:spcPts val="0"/>
              </a:spcBef>
              <a:spcAft>
                <a:spcPts val="0"/>
              </a:spcAft>
              <a:buClr>
                <a:schemeClr val="dk1"/>
              </a:buClr>
              <a:buSzPts val="1100"/>
              <a:buFont typeface="Arial"/>
              <a:buNone/>
            </a:pPr>
            <a:r>
              <a:rPr lang="en-US"/>
              <a:t>Ανάλυση κουίζ        Δημιουργεί βασικό κουίζ            Περιλαμβάνει ερωτήσεις με κάποια προσωπική συνάφεια    Σχεδιάζει ερωτήσεις που μιμούνται τεχνικές ηλεκτρονικού ψαρέματος (phishing) του πραγματικού κόσμου</a:t>
            </a:r>
            <a:endParaRPr/>
          </a:p>
          <a:p>
            <a:pPr indent="0" lvl="0" marL="0" rtl="0" algn="l">
              <a:lnSpc>
                <a:spcPct val="100000"/>
              </a:lnSpc>
              <a:spcBef>
                <a:spcPts val="0"/>
              </a:spcBef>
              <a:spcAft>
                <a:spcPts val="0"/>
              </a:spcAft>
              <a:buClr>
                <a:schemeClr val="dk1"/>
              </a:buClr>
              <a:buSzPts val="1100"/>
              <a:buFont typeface="Arial"/>
              <a:buNone/>
            </a:pPr>
            <a:r>
              <a:rPr lang="en-US"/>
              <a:t>Αντανάκλαση ασφάλειας    Παραθέτει γενικές συμβουλές            Εφαρμόζει τη μάθηση στο ρόλο του εκπαιδευτικού            Εκφράζει αλλαγές στις πολιτικές ψηφιακής υγιεινής της διδασκαλίας ή της τάξης</a:t>
            </a:r>
            <a:endParaRPr/>
          </a:p>
          <a:p>
            <a:pPr indent="0" lvl="0" marL="0" rtl="0" algn="l">
              <a:lnSpc>
                <a:spcPct val="100000"/>
              </a:lnSpc>
              <a:spcBef>
                <a:spcPts val="0"/>
              </a:spcBef>
              <a:spcAft>
                <a:spcPts val="0"/>
              </a:spcAft>
              <a:buClr>
                <a:schemeClr val="dk1"/>
              </a:buClr>
              <a:buSzPts val="1100"/>
              <a:buFont typeface="Arial"/>
              <a:buNone/>
            </a:pPr>
            <a:r>
              <a:rPr lang="en-US"/>
              <a:t>Συνεργασία        Ελάχιστη αλληλεπίδραση με την ομάδα        Συμμετέχει στον σχεδιασμό και τη συζήτηση        Συνεισφέρει ενεργά, αναστοχάζεται και αμφισβητεί τις υποθέσεις της ομάδας με εποικοδομητικό τρόπο</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rPr>
              <a:t>Περίληψη</a:t>
            </a:r>
            <a:endParaRPr b="1" sz="1200">
              <a:solidFill>
                <a:schemeClr val="dk1"/>
              </a:solidFil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rPr>
              <a:t>Αυτή η ενότητα βοηθά τους εκπαιδευτικούς </a:t>
            </a:r>
            <a:r>
              <a:rPr b="1" lang="en-US" sz="1200">
                <a:solidFill>
                  <a:schemeClr val="dk1"/>
                </a:solidFill>
              </a:rPr>
              <a:t>να βιώσουν τους πραγματικούς κινδύνους </a:t>
            </a:r>
            <a:r>
              <a:rPr lang="en-US" sz="1200">
                <a:solidFill>
                  <a:schemeClr val="dk1"/>
                </a:solidFill>
              </a:rPr>
              <a:t>της έκθεσης δεδομένων μέσω «διασκεδαστικών» διαδικτυακών αλληλεπιδράσεων και </a:t>
            </a:r>
            <a:r>
              <a:rPr b="1" lang="en-US" sz="1200">
                <a:solidFill>
                  <a:schemeClr val="dk1"/>
                </a:solidFill>
              </a:rPr>
              <a:t>συνδέει αυτή την ευαισθητοποίηση με το ευρύτερο πλαίσιο της ψηφιακής ασφάλειας, της παραπληροφόρησης και της ηθικής χρήσης της τεχνητής νοημοσύνης</a:t>
            </a:r>
            <a:r>
              <a:rPr lang="en-US" sz="1200">
                <a:solidFill>
                  <a:schemeClr val="dk1"/>
                </a:solidFill>
              </a:rPr>
              <a:t>. Προωθεί </a:t>
            </a:r>
            <a:r>
              <a:rPr b="1" lang="en-US" sz="1200">
                <a:solidFill>
                  <a:schemeClr val="dk1"/>
                </a:solidFill>
              </a:rPr>
              <a:t>τη συνεργασία</a:t>
            </a:r>
            <a:r>
              <a:rPr lang="en-US" sz="1200">
                <a:solidFill>
                  <a:schemeClr val="dk1"/>
                </a:solidFill>
              </a:rPr>
              <a:t>, </a:t>
            </a:r>
            <a:r>
              <a:rPr b="1" lang="en-US" sz="1200">
                <a:solidFill>
                  <a:schemeClr val="dk1"/>
                </a:solidFill>
              </a:rPr>
              <a:t>την κριτική σκέψη </a:t>
            </a:r>
            <a:r>
              <a:rPr lang="en-US" sz="1200">
                <a:solidFill>
                  <a:schemeClr val="dk1"/>
                </a:solidFill>
              </a:rPr>
              <a:t>και </a:t>
            </a:r>
            <a:r>
              <a:rPr b="1" lang="en-US" sz="1200">
                <a:solidFill>
                  <a:schemeClr val="dk1"/>
                </a:solidFill>
              </a:rPr>
              <a:t>τις πρακτικές στρατηγικές που μπορούν να εφαρμοστούν στην τάξη </a:t>
            </a:r>
            <a:r>
              <a:rPr lang="en-US" sz="1200">
                <a:solidFill>
                  <a:schemeClr val="dk1"/>
                </a:solidFill>
              </a:rPr>
              <a:t>— στοιχεία που αποτελούν τον πυρήνα της οπτικής του πλαισίου AILit για την παιδεία στην τεχνητή νοημοσύνη στην εκπαίδευση.</a:t>
            </a:r>
            <a:endParaRPr sz="1200">
              <a:solidFill>
                <a:schemeClr val="dk1"/>
              </a:solidFill>
            </a:endParaRPr>
          </a:p>
          <a:p>
            <a:pPr indent="0" lvl="0" marL="0" rtl="0" algn="l">
              <a:lnSpc>
                <a:spcPct val="100000"/>
              </a:lnSpc>
              <a:spcBef>
                <a:spcPts val="1200"/>
              </a:spcBef>
              <a:spcAft>
                <a:spcPts val="0"/>
              </a:spcAft>
              <a:buSzPts val="1100"/>
              <a:buNone/>
            </a:pPr>
            <a:br>
              <a:rPr b="0" lang="en-US"/>
            </a:br>
            <a:endParaRPr b="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 name="Google Shape;188;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800"/>
              </a:spcBef>
              <a:spcAft>
                <a:spcPts val="0"/>
              </a:spcAft>
              <a:buClr>
                <a:schemeClr val="dk1"/>
              </a:buClr>
              <a:buSzPts val="1100"/>
              <a:buFont typeface="Arial"/>
              <a:buNone/>
            </a:pPr>
            <a:r>
              <a:rPr lang="en-US" sz="1600">
                <a:solidFill>
                  <a:srgbClr val="0F4761"/>
                </a:solidFill>
                <a:latin typeface="Play"/>
                <a:ea typeface="Play"/>
                <a:cs typeface="Play"/>
                <a:sym typeface="Play"/>
              </a:rPr>
              <a:t>3. Κατανόηση των μέτρων ασφαλείας της πλατφόρμας για την καταπολέμηση της παραπληροφόρησης</a:t>
            </a:r>
            <a:endParaRPr b="1" sz="14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t/>
            </a:r>
            <a:endParaRPr b="1" sz="13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Κοινό: </a:t>
            </a:r>
            <a:r>
              <a:rPr lang="en-US" sz="1200">
                <a:solidFill>
                  <a:schemeClr val="dk1"/>
                </a:solidFill>
                <a:latin typeface="Arial"/>
                <a:ea typeface="Arial"/>
                <a:cs typeface="Arial"/>
                <a:sym typeface="Arial"/>
              </a:rPr>
              <a:t>Εκπαιδευτικοί (Επαγγελματική ανάπτυξη)</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Διάρκεια:</a:t>
            </a:r>
            <a:r>
              <a:rPr lang="en-US" sz="1200">
                <a:solidFill>
                  <a:schemeClr val="dk1"/>
                </a:solidFill>
                <a:latin typeface="Arial"/>
                <a:ea typeface="Arial"/>
                <a:cs typeface="Arial"/>
                <a:sym typeface="Arial"/>
              </a:rPr>
              <a:t> 60 λεπτά</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Μέγεθος ομάδας:</a:t>
            </a:r>
            <a:r>
              <a:rPr lang="en-US" sz="1200">
                <a:solidFill>
                  <a:schemeClr val="dk1"/>
                </a:solidFill>
                <a:latin typeface="Arial"/>
                <a:ea typeface="Arial"/>
                <a:cs typeface="Arial"/>
                <a:sym typeface="Arial"/>
              </a:rPr>
              <a:t> 3–5 εκπαιδευτικοί ανά ομάδα</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Περιβάλλον: </a:t>
            </a:r>
            <a:r>
              <a:rPr lang="en-US" sz="1200">
                <a:solidFill>
                  <a:schemeClr val="dk1"/>
                </a:solidFill>
                <a:latin typeface="Arial"/>
                <a:ea typeface="Arial"/>
                <a:cs typeface="Arial"/>
                <a:sym typeface="Arial"/>
              </a:rPr>
              <a:t>Δια ζώσης ή υβριδικό εργαστήριο με πρόσβαση σε υπολογιστές/ταμπλέτες</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Μαθησιακοί στόχοι</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Κατανόηση του τρόπου </a:t>
            </a:r>
            <a:r>
              <a:rPr b="1" lang="en-US" sz="1200">
                <a:solidFill>
                  <a:schemeClr val="dk1"/>
                </a:solidFill>
                <a:latin typeface="Arial"/>
                <a:ea typeface="Arial"/>
                <a:cs typeface="Arial"/>
                <a:sym typeface="Arial"/>
              </a:rPr>
              <a:t>αναγνώρισης και αντιμετώπισης </a:t>
            </a:r>
            <a:r>
              <a:rPr lang="en-US" sz="1200">
                <a:solidFill>
                  <a:schemeClr val="dk1"/>
                </a:solidFill>
                <a:latin typeface="Arial"/>
                <a:ea typeface="Arial"/>
                <a:cs typeface="Arial"/>
                <a:sym typeface="Arial"/>
              </a:rPr>
              <a:t>της παραπληροφόρησης/ψευδούς πληροφόρησης στα μέσα κοινωνικής δικτύωσης και τις πλατφόρμες ανταλλαγής μηνυμάτων.</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Να μάθετε να χρησιμοποιείτε </a:t>
            </a:r>
            <a:r>
              <a:rPr b="1" lang="en-US" sz="1200">
                <a:solidFill>
                  <a:schemeClr val="dk1"/>
                </a:solidFill>
                <a:latin typeface="Arial"/>
                <a:ea typeface="Arial"/>
                <a:cs typeface="Arial"/>
                <a:sym typeface="Arial"/>
              </a:rPr>
              <a:t>τα μέτρα προστασίας της πλατφόρμας </a:t>
            </a:r>
            <a:r>
              <a:rPr lang="en-US" sz="1200">
                <a:solidFill>
                  <a:schemeClr val="dk1"/>
                </a:solidFill>
                <a:latin typeface="Arial"/>
                <a:ea typeface="Arial"/>
                <a:cs typeface="Arial"/>
                <a:sym typeface="Arial"/>
              </a:rPr>
              <a:t>(π.χ. αναφορά, αποκλεισμός, επισήμανση).</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Εξάσκηση </a:t>
            </a:r>
            <a:r>
              <a:rPr b="1" lang="en-US" sz="1200">
                <a:solidFill>
                  <a:schemeClr val="dk1"/>
                </a:solidFill>
                <a:latin typeface="Arial"/>
                <a:ea typeface="Arial"/>
                <a:cs typeface="Arial"/>
                <a:sym typeface="Arial"/>
              </a:rPr>
              <a:t>στην</a:t>
            </a:r>
            <a:r>
              <a:rPr lang="en-US" sz="1200">
                <a:solidFill>
                  <a:schemeClr val="dk1"/>
                </a:solidFill>
                <a:latin typeface="Arial"/>
                <a:ea typeface="Arial"/>
                <a:cs typeface="Arial"/>
                <a:sym typeface="Arial"/>
              </a:rPr>
              <a:t> ενσωμάτωση </a:t>
            </a:r>
            <a:r>
              <a:rPr b="1" lang="en-US" sz="1200">
                <a:solidFill>
                  <a:schemeClr val="dk1"/>
                </a:solidFill>
                <a:latin typeface="Arial"/>
                <a:ea typeface="Arial"/>
                <a:cs typeface="Arial"/>
                <a:sym typeface="Arial"/>
              </a:rPr>
              <a:t>αυτών των εργαλείων στη διδασκαλία της ψηφιακής παιδείας </a:t>
            </a:r>
            <a:r>
              <a:rPr lang="en-US" sz="1200">
                <a:solidFill>
                  <a:schemeClr val="dk1"/>
                </a:solidFill>
                <a:latin typeface="Arial"/>
                <a:ea typeface="Arial"/>
                <a:cs typeface="Arial"/>
                <a:sym typeface="Arial"/>
              </a:rPr>
              <a:t>με τους μαθητές.</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Υλικά και εργαλεία</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Συσκευές με πρόσβαση στο διαδίκτυο (1 ανά ομάδα)</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III.3.Platform_Safeguard_Cheatsheet.docx</a:t>
            </a:r>
            <a:r>
              <a:rPr b="1" lang="en-US" sz="1200">
                <a:solidFill>
                  <a:schemeClr val="dk1"/>
                </a:solidFill>
              </a:rPr>
              <a:t> III.3.Συνοπτικός οδηγός για την προστασία της πλατφόρμας.docx</a:t>
            </a:r>
            <a:endParaRPr b="1"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III.3.Κάρτες_σεναρίων_παραπληροφόρησης.docx</a:t>
            </a:r>
            <a:endParaRPr b="1"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Προβολέας/οθόνη για περιηγήσεις στην πλατφόρμα</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Προαιρετικά: Δοκιμαστικοί λογαριασμοί ή στιγμιότυπα οθόνης από διαδικασίες αναφοράς/αποκλεισμού</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Ροή μαθήματος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Φάση            Χρόνος            Περιγραφή δραστηριότητας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1. Hook &amp; poll    5 λεπτά            Ξεκινήστε με μια ζωντανή δημοσκόπηση (π.χ. Mentimeter): «Έχετε αναφέρει ποτέ κάτι στο διαδίκτυο; Τι σας εμπόδισε αν δεν το έχετε κάνει;» Συζητήστε τα εμπόδια (σύγχυση, αμφιβολία, φόβος).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2. Μίνι επίδειξη        10 λεπτά        Ο συντονιστής επιδεικνύει τις λειτουργίες αναφοράς/αποκλεισμού σε 2-3 πλατφόρμες χρησιμοποιώντας περιηγήσεις/στιγμιότυπα οθόνης.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3. Πρόκληση σεναρίου 15 λεπτά        Οι ομάδες λαμβάνουν κάρτες σεναρίου: π.χ., μαθητής βλέπει βίντεο συνωμοσίας, συμμαθητής μοιράζεται ψεύτικο δώρο, αλυσίδα μηνυμάτων WhatsApp. Προσδιορίστε την πλατφόρμα, τα εργαλεία.</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4. Σχεδιασμός και πρακτική    15 λεπτά        Ποιο εργαλείο να χρησιμοποιήσουμε; Τι θα διδάξουμε σε έναν μαθητή να κάνει σε αυτή την περίπτωση; Ποιοι είναι οι κίνδυνοι;</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5. Περιήγηση στη γκαλερί    10 λεπτά        Οι ομάδες παρουσιάζουν τα φύλλα τους. Οι άλλοι αφήνουν σχόλια σε αυτοκόλλητα σημειώματα: «Θα λειτουργούσε αυτό στην τάξη σας;» «Τι μπορεί να λείπει;»</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rPr lang="en-US" sz="1200">
                <a:solidFill>
                  <a:schemeClr val="dk1"/>
                </a:solidFill>
                <a:latin typeface="Arial"/>
                <a:ea typeface="Arial"/>
                <a:cs typeface="Arial"/>
                <a:sym typeface="Arial"/>
              </a:rPr>
              <a:t>6. Προβληματισμός και δράση 5 λεπτά Κλείστε με συζήτηση: «Τι σας εξέπληξε;» «Ποιος είναι ένας τρόπος με τον οποίο θα ενσωματώσετε αυτό στη διδασκαλία σας;»</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Θέματα συζήτησης</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«Γιατί οι μαθητές μπορεί να διστάζουν να αναφέρουν επιβλαβές περιεχόμενο;»</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«Ποιοι είναι οι κίνδυνοι του να αγνοήσουμε μια ψευδή καταγγελία;»</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«Πώς μπορούμε να βοηθήσουμε τους μαθητές να σκεφτούν κριτικά σχετικά με τους βρόχους ανατροφοδότησης της πλατφόρμας;»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Φύλλο εργασίας: Σχεδιαστής στρατηγικής προστασίας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Περιγραφή σεναρίου        Χρησιμοποιημένη λειτουργία της πλατφόρμας    Λήψη μέτρων        Αναμενόμενο αποτέλεσμα        Συμβουλή για τη διδασκαλία στην τάξη</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π.χ., Phishing DM            Αναφορά &amp; αποκλεισμός        Κάντε κλικ στο «Αναφορά μηνύματος»· αποκλείστε τον αποστολέα    Μειώνει τον κίνδυνο και ειδοποιεί την πλατφόρμα    Διδάξτε στους μαθητές να κάνουν screenshot και να αναφέρουν με τη βοήθεια ενός ενήλικα</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π.χ., Μισαλλόδοξο σχόλιο        Αναφορά + φίλτρο λέξεων        Αναφορά σχολίου, σίγαση βασικών προσβλητικών λέξεων    Κρυφό περιεχόμενο; ειδοποίηση διαχειριστή    Χρήση της λειτουργίας «κρύψιμο λέξης» για την προώθηση της αυτοπροστασίας στο διαδίκτυο</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Κριτήρια αξιολόγησης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Κριτήριο            1 – Αναδυόμενο                    3 – Αναπτυσσόμενο                    5 – Ικανό</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Αναγνώριση εργαλείου        Ασαφές ποια πλατφόρμα ή εργαλείο να χρησιμοποιήσει    Αναγνωρίζει τη σωστή πλατφόρμα, με κάποια αβεβαιότητα    Ταιριάζει με ακρίβεια τις λειτουργίες της πλατφόρμας με καταστάσεις παραπληροφόρησης</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Παιδαγωγική εφαρμογή    Ασαφείς ή ελλιπείς στρατηγικές για τους μαθητές    Προτείνει μια βασική διδακτική προσέγγιση        Περιγράφει με σαφήνεια την ενσωμάτωση στην τάξη, ανάλογα με την ηλικία</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Ανάλυση σεναρίου        Υπερβολική απλοποίηση ή παράλειψη κινδύνων        Προσδιορίζει έναν ή δύο βασικούς κινδύνους            Εξετάζει προσεκτικά τον αντίκτυπο, τα ηθικά ζητήματα και τα αποτελέσματα</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Συνεργασία            Ελάχιστη συμμετοχή στην ομάδα            Συμμετέχει, κάποια κοινή συμβολή            Πλήρως αφοσιωμένος, συν-δημιουργεί λύση, εποικοδομητική ανατροφοδότηση</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SzPts val="1100"/>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Προαιρετικά πρόσθετα</a:t>
            </a:r>
            <a:endParaRPr b="1" sz="1300">
              <a:solidFill>
                <a:schemeClr val="dk1"/>
              </a:solidFill>
              <a:latin typeface="Arial"/>
              <a:ea typeface="Arial"/>
              <a:cs typeface="Arial"/>
              <a:sym typeface="Arial"/>
            </a:endParaRPr>
          </a:p>
          <a:p>
            <a:pPr indent="-292100" lvl="0" marL="457200" rtl="0" algn="l">
              <a:lnSpc>
                <a:spcPct val="100000"/>
              </a:lnSpc>
              <a:spcBef>
                <a:spcPts val="4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Δημιουργήστε μια </a:t>
            </a:r>
            <a:r>
              <a:rPr b="1" lang="en-US" sz="1200">
                <a:solidFill>
                  <a:schemeClr val="dk1"/>
                </a:solidFill>
                <a:latin typeface="Arial"/>
                <a:ea typeface="Arial"/>
                <a:cs typeface="Arial"/>
                <a:sym typeface="Arial"/>
              </a:rPr>
              <a:t>έκδοση </a:t>
            </a:r>
            <a:r>
              <a:rPr lang="en-US" sz="1200">
                <a:solidFill>
                  <a:schemeClr val="dk1"/>
                </a:solidFill>
                <a:latin typeface="Arial"/>
                <a:ea typeface="Arial"/>
                <a:cs typeface="Arial"/>
                <a:sym typeface="Arial"/>
              </a:rPr>
              <a:t>του προτύπου απάντησης </a:t>
            </a:r>
            <a:r>
              <a:rPr b="1" lang="en-US" sz="1200">
                <a:solidFill>
                  <a:schemeClr val="dk1"/>
                </a:solidFill>
                <a:latin typeface="Arial"/>
                <a:ea typeface="Arial"/>
                <a:cs typeface="Arial"/>
                <a:sym typeface="Arial"/>
              </a:rPr>
              <a:t>που απευθύνεται στους μαθητές</a:t>
            </a:r>
            <a:r>
              <a:rPr lang="en-US" sz="1200">
                <a:solidFill>
                  <a:schemeClr val="dk1"/>
                </a:solidFill>
                <a:latin typeface="Arial"/>
                <a:ea typeface="Arial"/>
                <a:cs typeface="Arial"/>
                <a:sym typeface="Arial"/>
              </a:rPr>
              <a:t>.</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Διοργανώστε ένα «Εργαστήριο προσομοίωσης πλατφόρμας» με ψεύτικο περιεχόμενο παραπληροφόρησης.</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Προσκαλέστε έναν επισκέπτη (π.χ. εμπειρογνώμονα σε θέματα ασφάλειας πλατφορμών ή δημοσιογράφο).</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800"/>
              </a:spcBef>
              <a:spcAft>
                <a:spcPts val="0"/>
              </a:spcAft>
              <a:buSzPts val="1100"/>
              <a:buNone/>
            </a:pPr>
            <a:r>
              <a:rPr b="1" lang="en-US" sz="1400">
                <a:solidFill>
                  <a:schemeClr val="dk1"/>
                </a:solidFill>
                <a:latin typeface="Arial"/>
                <a:ea typeface="Arial"/>
                <a:cs typeface="Arial"/>
                <a:sym typeface="Arial"/>
              </a:rPr>
              <a:t>Βασικά συμπεράσματα</a:t>
            </a:r>
            <a:endParaRPr b="1" sz="1400">
              <a:solidFill>
                <a:schemeClr val="dk1"/>
              </a:solidFill>
              <a:latin typeface="Arial"/>
              <a:ea typeface="Arial"/>
              <a:cs typeface="Arial"/>
              <a:sym typeface="Arial"/>
            </a:endParaRPr>
          </a:p>
          <a:p>
            <a:pPr indent="-292100" lvl="0" marL="457200" rtl="0" algn="l">
              <a:lnSpc>
                <a:spcPct val="100000"/>
              </a:lnSpc>
              <a:spcBef>
                <a:spcPts val="4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Οι εκπαιδευτικοί αποκτούν </a:t>
            </a:r>
            <a:r>
              <a:rPr b="1" lang="en-US" sz="1200">
                <a:solidFill>
                  <a:schemeClr val="dk1"/>
                </a:solidFill>
                <a:latin typeface="Arial"/>
                <a:ea typeface="Arial"/>
                <a:cs typeface="Arial"/>
                <a:sym typeface="Arial"/>
              </a:rPr>
              <a:t>πρακτική εμπειρία </a:t>
            </a:r>
            <a:r>
              <a:rPr lang="en-US" sz="1200">
                <a:solidFill>
                  <a:schemeClr val="dk1"/>
                </a:solidFill>
                <a:latin typeface="Arial"/>
                <a:ea typeface="Arial"/>
                <a:cs typeface="Arial"/>
                <a:sym typeface="Arial"/>
              </a:rPr>
              <a:t>στη χρήση των μέτρων ασφαλείας της πλατφόρμας, όπως η αναφορά, ο αποκλεισμός, η επισήμανση και το φιλτράρισμα.</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Κατανοούν </a:t>
            </a:r>
            <a:r>
              <a:rPr b="1" lang="en-US" sz="1200">
                <a:solidFill>
                  <a:schemeClr val="dk1"/>
                </a:solidFill>
                <a:latin typeface="Arial"/>
                <a:ea typeface="Arial"/>
                <a:cs typeface="Arial"/>
                <a:sym typeface="Arial"/>
              </a:rPr>
              <a:t>γιατί και πώς </a:t>
            </a:r>
            <a:r>
              <a:rPr lang="en-US" sz="1200">
                <a:solidFill>
                  <a:schemeClr val="dk1"/>
                </a:solidFill>
                <a:latin typeface="Arial"/>
                <a:ea typeface="Arial"/>
                <a:cs typeface="Arial"/>
                <a:sym typeface="Arial"/>
              </a:rPr>
              <a:t>αυτά τα εργαλεία περιορίζουν την παραπληροφόρηση και τη βλάβη.</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Οι ενσωματωμένες λειτουργίες αντικατοπτρίζουν τον ρόλο των εκπαιδευτικών στην προώθηση </a:t>
            </a:r>
            <a:r>
              <a:rPr b="1" lang="en-US" sz="1200">
                <a:solidFill>
                  <a:schemeClr val="dk1"/>
                </a:solidFill>
                <a:latin typeface="Arial"/>
                <a:ea typeface="Arial"/>
                <a:cs typeface="Arial"/>
                <a:sym typeface="Arial"/>
              </a:rPr>
              <a:t>της υπεύθυνης ψηφιακής </a:t>
            </a:r>
            <a:r>
              <a:rPr b="1" lang="en-US" sz="1200">
                <a:solidFill>
                  <a:schemeClr val="dk1"/>
                </a:solidFill>
              </a:rPr>
              <a:t>πολιτειότητας </a:t>
            </a:r>
            <a:r>
              <a:rPr lang="en-US" sz="1200">
                <a:solidFill>
                  <a:schemeClr val="dk1"/>
                </a:solidFill>
                <a:latin typeface="Arial"/>
                <a:ea typeface="Arial"/>
                <a:cs typeface="Arial"/>
                <a:sym typeface="Arial"/>
              </a:rPr>
              <a:t>με δράση, σύμφωνα με τις αρχές της UNESCO για την τεχνητή νοημοσύνη.</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Η εκμάθηση της εφαρμογής τους στις τάξεις εξοπλίζει τους μαθητές με βασικές δεξιότητες για ηθική και ενημερωμένη συμμετοχή στο διαδίκτυο.</a:t>
            </a:r>
            <a:endParaRPr sz="1200">
              <a:solidFill>
                <a:schemeClr val="dk1"/>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200"/>
              </a:spcBef>
              <a:spcAft>
                <a:spcPts val="1200"/>
              </a:spcAft>
              <a:buSzPts val="1100"/>
              <a:buNone/>
            </a:pPr>
            <a:r>
              <a:t/>
            </a:r>
            <a:endParaRPr sz="1200">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5" name="Google Shape;205;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Έλεγχος της προέλευσης των email (phishing &amp; παραπληροφόρηση) - «Ντετέκτιβ του inbox: Αναζητώντας την αλήθεια»</a:t>
            </a:r>
            <a:endParaRPr b="1"/>
          </a:p>
          <a:p>
            <a:pPr indent="0" lvl="0" marL="158750" rtl="0" algn="l">
              <a:lnSpc>
                <a:spcPct val="100000"/>
              </a:lnSpc>
              <a:spcBef>
                <a:spcPts val="0"/>
              </a:spcBef>
              <a:spcAft>
                <a:spcPts val="0"/>
              </a:spcAft>
              <a:buSzPts val="1100"/>
              <a:buNone/>
            </a:pPr>
            <a:br>
              <a:rPr b="0" lang="en-US"/>
            </a:br>
            <a:r>
              <a:rPr b="1" lang="en-US" sz="1200">
                <a:solidFill>
                  <a:schemeClr val="dk1"/>
                </a:solidFill>
                <a:latin typeface="Arial"/>
                <a:ea typeface="Arial"/>
                <a:cs typeface="Arial"/>
                <a:sym typeface="Arial"/>
              </a:rPr>
              <a:t>Διάρκεια:</a:t>
            </a:r>
            <a:r>
              <a:rPr lang="en-US" sz="1200">
                <a:solidFill>
                  <a:schemeClr val="dk1"/>
                </a:solidFill>
                <a:latin typeface="Arial"/>
                <a:ea typeface="Arial"/>
                <a:cs typeface="Arial"/>
                <a:sym typeface="Arial"/>
              </a:rPr>
              <a:t> 60 λεπτά</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Κοινό: </a:t>
            </a:r>
            <a:r>
              <a:rPr lang="en-US" sz="1200">
                <a:solidFill>
                  <a:schemeClr val="dk1"/>
                </a:solidFill>
                <a:latin typeface="Arial"/>
                <a:ea typeface="Arial"/>
                <a:cs typeface="Arial"/>
                <a:sym typeface="Arial"/>
              </a:rPr>
              <a:t>Εκπαιδευτικοί (όλων των επιπέδων)</a:t>
            </a:r>
            <a:endParaRPr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b="1" lang="en-US" sz="1200">
                <a:solidFill>
                  <a:schemeClr val="dk1"/>
                </a:solidFill>
                <a:latin typeface="Arial"/>
                <a:ea typeface="Arial"/>
                <a:cs typeface="Arial"/>
                <a:sym typeface="Arial"/>
              </a:rPr>
              <a:t>Στόχος</a:t>
            </a:r>
            <a:endParaRPr b="1" sz="1200">
              <a:solidFill>
                <a:schemeClr val="dk1"/>
              </a:solidFill>
              <a:latin typeface="Arial"/>
              <a:ea typeface="Arial"/>
              <a:cs typeface="Arial"/>
              <a:sym typeface="Arial"/>
            </a:endParaRPr>
          </a:p>
          <a:p>
            <a:pPr indent="0" lvl="0" marL="0" rtl="0" algn="l">
              <a:lnSpc>
                <a:spcPct val="100000"/>
              </a:lnSpc>
              <a:spcBef>
                <a:spcPts val="1200"/>
              </a:spcBef>
              <a:spcAft>
                <a:spcPts val="0"/>
              </a:spcAft>
              <a:buClr>
                <a:schemeClr val="dk1"/>
              </a:buClr>
              <a:buSzPts val="1100"/>
              <a:buFont typeface="Arial"/>
              <a:buNone/>
            </a:pPr>
            <a:r>
              <a:rPr lang="en-US" sz="1200">
                <a:solidFill>
                  <a:schemeClr val="dk1"/>
                </a:solidFill>
                <a:latin typeface="Arial"/>
                <a:ea typeface="Arial"/>
                <a:cs typeface="Arial"/>
                <a:sym typeface="Arial"/>
              </a:rPr>
              <a:t>Οι εκπαιδευτικοί θα:</a:t>
            </a:r>
            <a:endParaRPr sz="12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Κατανοήσουν τη δομή των ηλεκτρονικών μηνυμάτων phishing</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Αναγνωρίσουν τα βασικά σημάδια παραπληροφόρησης και χειραγώγησης σε μορφή email</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Εξασκηθούν στην ανίχνευση πηγών email και URL</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Μάθουν στρατηγικές για να διδάξουν στους μαθητές ασφαλείς και κριτικές συνήθειες σχετικά με τα email</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Απαιτούμενα υλικά:</a:t>
            </a:r>
            <a:endParaRPr b="1" sz="1300">
              <a:solidFill>
                <a:schemeClr val="dk1"/>
              </a:solidFill>
              <a:latin typeface="Arial"/>
              <a:ea typeface="Arial"/>
              <a:cs typeface="Arial"/>
              <a:sym typeface="Arial"/>
            </a:endParaRPr>
          </a:p>
          <a:p>
            <a:pPr indent="-292100" lvl="0" marL="457200" rtl="0" algn="l">
              <a:lnSpc>
                <a:spcPct val="100000"/>
              </a:lnSpc>
              <a:spcBef>
                <a:spcPts val="40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2">
                  <a:extLst>
                    <a:ext uri="{A12FA001-AC4F-418D-AE19-62706E023703}">
                      <ahyp:hlinkClr val="tx"/>
                    </a:ext>
                  </a:extLst>
                </a:hlinkClick>
              </a:rPr>
              <a:t>III.4.Email_Red_Flags_Checklist.docx</a:t>
            </a:r>
            <a:r>
              <a:rPr b="1" lang="en-US" sz="1200">
                <a:solidFill>
                  <a:schemeClr val="dk1"/>
                </a:solidFill>
              </a:rPr>
              <a:t> III.4.Λίστα ελέγχου για ύποπτα μηνύματα ηλεκτρονικού ταχυδρομείου.docx</a:t>
            </a:r>
            <a:endParaRPr b="1"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b="1" lang="en-US" sz="1200" u="sng">
                <a:solidFill>
                  <a:srgbClr val="1155CC"/>
                </a:solidFill>
                <a:latin typeface="Arial"/>
                <a:ea typeface="Arial"/>
                <a:cs typeface="Arial"/>
                <a:sym typeface="Arial"/>
                <a:hlinkClick r:id="rId3">
                  <a:extLst>
                    <a:ext uri="{A12FA001-AC4F-418D-AE19-62706E023703}">
                      <ahyp:hlinkClr val="tx"/>
                    </a:ext>
                  </a:extLst>
                </a:hlinkClick>
              </a:rPr>
              <a:t>III.4.Inbox_Detective_Email_Pack.docx</a:t>
            </a:r>
            <a:r>
              <a:rPr b="1" lang="en-US" sz="1200">
                <a:solidFill>
                  <a:schemeClr val="dk1"/>
                </a:solidFill>
              </a:rPr>
              <a:t> III.4.Πακέτο αλληλογραφίας - Διερεύνηση ηλεκτρονικού ταχυδρομείου.docx</a:t>
            </a:r>
            <a:endParaRPr b="1"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Συσκευές με πρόσβαση στο διαδίκτυο (1 ανά ζεύγος)</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Προαιρετικό εργαλείο: </a:t>
            </a:r>
            <a:r>
              <a:rPr lang="en-US" sz="1200" u="sng">
                <a:solidFill>
                  <a:srgbClr val="1155CC"/>
                </a:solidFill>
                <a:latin typeface="Arial"/>
                <a:ea typeface="Arial"/>
                <a:cs typeface="Arial"/>
                <a:sym typeface="Arial"/>
                <a:hlinkClick r:id="rId4">
                  <a:extLst>
                    <a:ext uri="{A12FA001-AC4F-418D-AE19-62706E023703}">
                      <ahyp:hlinkClr val="tx"/>
                    </a:ext>
                  </a:extLst>
                </a:hlinkClick>
              </a:rPr>
              <a:t>Κουίζ της Google για το phishing</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Λευκός πίνακας ή ψηφιακός πίνακας συνεργασίας (Jamboard, Padlet)</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Ροή μαθήματος</a:t>
            </a:r>
            <a:endParaRPr b="1" sz="1300">
              <a:solidFill>
                <a:schemeClr val="dk1"/>
              </a:solidFill>
              <a:latin typeface="Arial"/>
              <a:ea typeface="Arial"/>
              <a:cs typeface="Arial"/>
              <a:sym typeface="Arial"/>
            </a:endParaRPr>
          </a:p>
          <a:p>
            <a:pPr indent="0" lvl="0" marL="0" rtl="0" algn="l">
              <a:lnSpc>
                <a:spcPct val="100000"/>
              </a:lnSpc>
              <a:spcBef>
                <a:spcPts val="400"/>
              </a:spcBef>
              <a:spcAft>
                <a:spcPts val="0"/>
              </a:spcAft>
              <a:buSzPts val="1100"/>
              <a:buNone/>
            </a:pPr>
            <a:r>
              <a:rPr b="1" lang="en-US" sz="1200">
                <a:latin typeface="Arial"/>
                <a:ea typeface="Arial"/>
                <a:cs typeface="Arial"/>
                <a:sym typeface="Arial"/>
              </a:rPr>
              <a:t>Φάση                        Χρόνος                Δραστηριότητα</a:t>
            </a:r>
            <a:endParaRPr b="1"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1. Αγκίστρωμα – email από έναν «πρίγκιπα» </a:t>
            </a:r>
            <a:r>
              <a:rPr lang="en-US" sz="1200">
                <a:latin typeface="Arial"/>
                <a:ea typeface="Arial"/>
                <a:cs typeface="Arial"/>
                <a:sym typeface="Arial"/>
              </a:rPr>
              <a:t>       10 λεπτά            Προβάλετε ένα χιουμοριστικό email phishing παλαιού τύπου (π.χ. «Νιγηριανός πρίγκιπας»). Ρωτήστε: </a:t>
            </a:r>
            <a:r>
              <a:rPr i="1" lang="en-US" sz="1200">
                <a:latin typeface="Arial"/>
                <a:ea typeface="Arial"/>
                <a:cs typeface="Arial"/>
                <a:sym typeface="Arial"/>
              </a:rPr>
              <a:t>«Γιατί είναι ύποπτο; Τι έχει αλλάξει σήμερα;»</a:t>
            </a:r>
            <a:endParaRPr i="1"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2. Μίνι διάλεξη – ανατομία ενός phish </a:t>
            </a:r>
            <a:r>
              <a:rPr lang="en-US" sz="1200">
                <a:latin typeface="Arial"/>
                <a:ea typeface="Arial"/>
                <a:cs typeface="Arial"/>
                <a:sym typeface="Arial"/>
              </a:rPr>
              <a:t>   10 λεπτά            Εξετάστε: ύποπτα domain αποστολέων, γλώσσα επείγοντος χαρακτήρα, ψεύτικα λογότυπα, πλαστά links. Εισάγετε την ιδέα της </a:t>
            </a:r>
            <a:r>
              <a:rPr i="1" lang="en-US" sz="1200">
                <a:latin typeface="Arial"/>
                <a:ea typeface="Arial"/>
                <a:cs typeface="Arial"/>
                <a:sym typeface="Arial"/>
              </a:rPr>
              <a:t>παραπληροφόρησης μέσω email </a:t>
            </a:r>
            <a:r>
              <a:rPr lang="en-US" sz="1200">
                <a:latin typeface="Arial"/>
                <a:ea typeface="Arial"/>
                <a:cs typeface="Arial"/>
                <a:sym typeface="Arial"/>
              </a:rPr>
              <a:t>(π.χ. συνημμένα με ψευδείς πληροφορίες, ψεύτικες αιτήσεις).</a:t>
            </a:r>
            <a:endParaRPr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3. Ομαδική εργασία – εργαστήριο ανάλυσης email </a:t>
            </a:r>
            <a:r>
              <a:rPr lang="en-US" sz="1200">
                <a:latin typeface="Arial"/>
                <a:ea typeface="Arial"/>
                <a:cs typeface="Arial"/>
                <a:sym typeface="Arial"/>
              </a:rPr>
              <a:t>   15 λεπτά            Σε ζευγάρια ή τρίο, οι εκπαιδευτικοί αναλύουν 3 δείγματα email (μείγμα πραγματικών, phishing και γκρίζας ζώνης). Συμπληρώνουν μια λίστα ελέγχου: αποστολέας, γραμματική, σύνδεσμοι, συναισθήματα, ισχυρισμοί παραπληροφόρησης. Μοιραστείτε ένα εύρημα ανά ομάδα.</a:t>
            </a:r>
            <a:endParaRPr sz="1200">
              <a:latin typeface="Arial"/>
              <a:ea typeface="Arial"/>
              <a:cs typeface="Arial"/>
              <a:sym typeface="Arial"/>
            </a:endParaRPr>
          </a:p>
          <a:p>
            <a:pPr indent="0" lvl="0" marL="0" rtl="0" algn="l">
              <a:lnSpc>
                <a:spcPct val="100000"/>
              </a:lnSpc>
              <a:spcBef>
                <a:spcPts val="0"/>
              </a:spcBef>
              <a:spcAft>
                <a:spcPts val="0"/>
              </a:spcAft>
              <a:buSzPts val="1100"/>
              <a:buNone/>
            </a:pPr>
            <a:r>
              <a:t/>
            </a:r>
            <a:endParaRPr b="1"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4. Δραστηριότητα – «Σύνδεση» </a:t>
            </a:r>
            <a:r>
              <a:rPr lang="en-US" sz="1200">
                <a:latin typeface="Arial"/>
                <a:ea typeface="Arial"/>
                <a:cs typeface="Arial"/>
                <a:sym typeface="Arial"/>
              </a:rPr>
              <a:t>       10 λεπτά            Οι ομάδες εξασκούνται στο δεξί κλικ/έλεγχο της διεύθυνσης ηλεκτρονικού ταχυδρομείου του αποστολέα, στο πέρασμα του ποντικιού πάνω από τους συνδέσμους και στον έλεγχο ύποπτων τομέων χρησιμοποιώντας εργαλεία όπως </a:t>
            </a:r>
            <a:r>
              <a:rPr lang="en-US" sz="1200" u="sng">
                <a:solidFill>
                  <a:srgbClr val="1155CC"/>
                </a:solidFill>
                <a:latin typeface="Arial"/>
                <a:ea typeface="Arial"/>
                <a:cs typeface="Arial"/>
                <a:sym typeface="Arial"/>
                <a:hlinkClick r:id="rId5">
                  <a:extLst>
                    <a:ext uri="{A12FA001-AC4F-418D-AE19-62706E023703}">
                      <ahyp:hlinkClr val="tx"/>
                    </a:ext>
                  </a:extLst>
                </a:hlinkClick>
              </a:rPr>
              <a:t>το whois.domaintools.com</a:t>
            </a:r>
            <a:r>
              <a:rPr lang="en-US" sz="1200">
                <a:latin typeface="Arial"/>
                <a:ea typeface="Arial"/>
                <a:cs typeface="Arial"/>
                <a:sym typeface="Arial"/>
              </a:rPr>
              <a:t>.</a:t>
            </a:r>
            <a:endParaRPr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5. Ομαδική συζήτηση – Τι θα διδάξατε;</a:t>
            </a:r>
            <a:r>
              <a:rPr lang="en-US" sz="1200">
                <a:latin typeface="Arial"/>
                <a:ea typeface="Arial"/>
                <a:cs typeface="Arial"/>
                <a:sym typeface="Arial"/>
              </a:rPr>
              <a:t> 10 λεπτά        Οι ομάδες σκέφτονται 3 τρόπους για να διδάξουν στους μαθητές πώς να ελέγχουν ένα ύποπτο μήνυμα ή σύνδεσμο.</a:t>
            </a:r>
            <a:endParaRPr sz="1200">
              <a:latin typeface="Arial"/>
              <a:ea typeface="Arial"/>
              <a:cs typeface="Arial"/>
              <a:sym typeface="Arial"/>
            </a:endParaRPr>
          </a:p>
          <a:p>
            <a:pPr indent="0" lvl="0" marL="0" rtl="0" algn="l">
              <a:lnSpc>
                <a:spcPct val="100000"/>
              </a:lnSpc>
              <a:spcBef>
                <a:spcPts val="0"/>
              </a:spcBef>
              <a:spcAft>
                <a:spcPts val="0"/>
              </a:spcAft>
              <a:buSzPts val="1100"/>
              <a:buNone/>
            </a:pPr>
            <a:r>
              <a:rPr b="1" lang="en-US" sz="1200">
                <a:latin typeface="Arial"/>
                <a:ea typeface="Arial"/>
                <a:cs typeface="Arial"/>
                <a:sym typeface="Arial"/>
              </a:rPr>
              <a:t>6. Σύνοψη και αναστοχασμός</a:t>
            </a:r>
            <a:r>
              <a:rPr lang="en-US" sz="1200">
                <a:latin typeface="Arial"/>
                <a:ea typeface="Arial"/>
                <a:cs typeface="Arial"/>
                <a:sym typeface="Arial"/>
              </a:rPr>
              <a:t> 5 λεπτά Μοιραστείτε μία έκπληξη + μία στρατηγική για την τάξη από κάθε ομάδα. Ενθαρρύνετε τη μελλοντική ανταλλαγή απόψεων μεταξύ των συμμαθητών.</a:t>
            </a:r>
            <a:endParaRPr sz="1200">
              <a:latin typeface="Arial"/>
              <a:ea typeface="Arial"/>
              <a:cs typeface="Arial"/>
              <a:sym typeface="Arial"/>
            </a:endParaRPr>
          </a:p>
          <a:p>
            <a:pPr indent="0" lvl="0" marL="158750" rtl="0" algn="l">
              <a:lnSpc>
                <a:spcPct val="100000"/>
              </a:lnSpc>
              <a:spcBef>
                <a:spcPts val="0"/>
              </a:spcBef>
              <a:spcAft>
                <a:spcPts val="0"/>
              </a:spcAft>
              <a:buSzPts val="1100"/>
              <a:buNone/>
            </a:pPr>
            <a:r>
              <a:t/>
            </a:r>
            <a:endParaRPr b="1"/>
          </a:p>
          <a:p>
            <a:pPr indent="0" lvl="0" marL="0" rtl="0" algn="l">
              <a:lnSpc>
                <a:spcPct val="100000"/>
              </a:lnSpc>
              <a:spcBef>
                <a:spcPts val="1400"/>
              </a:spcBef>
              <a:spcAft>
                <a:spcPts val="0"/>
              </a:spcAft>
              <a:buClr>
                <a:schemeClr val="dk1"/>
              </a:buClr>
              <a:buSzPts val="1100"/>
              <a:buFont typeface="Arial"/>
              <a:buNone/>
            </a:pPr>
            <a:r>
              <a:rPr b="1" lang="en-US" sz="1300">
                <a:solidFill>
                  <a:schemeClr val="dk1"/>
                </a:solidFill>
                <a:latin typeface="Arial"/>
                <a:ea typeface="Arial"/>
                <a:cs typeface="Arial"/>
                <a:sym typeface="Arial"/>
              </a:rPr>
              <a:t>Θέματα συζήτησης:</a:t>
            </a:r>
            <a:endParaRPr b="1" sz="1300">
              <a:solidFill>
                <a:schemeClr val="dk1"/>
              </a:solidFill>
              <a:latin typeface="Arial"/>
              <a:ea typeface="Arial"/>
              <a:cs typeface="Arial"/>
              <a:sym typeface="Arial"/>
            </a:endParaRPr>
          </a:p>
          <a:p>
            <a:pPr indent="-292100" lvl="0" marL="457200" rtl="0" algn="l">
              <a:lnSpc>
                <a:spcPct val="100000"/>
              </a:lnSpc>
              <a:spcBef>
                <a:spcPts val="120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Ποια συναισθηματικά κόλπα χρησιμοποιούν αυτά τα email για να σας κάνουν να κάνετε κλικ;</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Πώς μπορεί ένα μήνυμα phishing να διαδώσει παραπληροφόρηση;</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Γιατί οι μαθητές μπορεί να είναι ιδιαίτερα ευάλωτοι σε επιθέσεις που βασίζονται σε συνδέσμους;</a:t>
            </a:r>
            <a:endParaRPr sz="1200">
              <a:solidFill>
                <a:schemeClr val="dk1"/>
              </a:solidFill>
              <a:latin typeface="Arial"/>
              <a:ea typeface="Arial"/>
              <a:cs typeface="Arial"/>
              <a:sym typeface="Arial"/>
            </a:endParaRPr>
          </a:p>
          <a:p>
            <a:pPr indent="-292100" lvl="0" marL="457200" rtl="0" algn="l">
              <a:lnSpc>
                <a:spcPct val="100000"/>
              </a:lnSpc>
              <a:spcBef>
                <a:spcPts val="0"/>
              </a:spcBef>
              <a:spcAft>
                <a:spcPts val="0"/>
              </a:spcAft>
              <a:buClr>
                <a:schemeClr val="dk1"/>
              </a:buClr>
              <a:buSzPts val="1000"/>
              <a:buFont typeface="Noto Sans Symbols"/>
              <a:buChar char="●"/>
            </a:pPr>
            <a:r>
              <a:rPr lang="en-US" sz="1200">
                <a:solidFill>
                  <a:schemeClr val="dk1"/>
                </a:solidFill>
                <a:latin typeface="Arial"/>
                <a:ea typeface="Arial"/>
                <a:cs typeface="Arial"/>
                <a:sym typeface="Arial"/>
              </a:rPr>
              <a:t>Πώς η επαλήθευση της προέλευσης προάγει την κριτική ψηφιακή ιθαγένεια;</a:t>
            </a:r>
            <a:br>
              <a:rPr lang="en-US" sz="1200">
                <a:solidFill>
                  <a:schemeClr val="dk1"/>
                </a:solidFill>
                <a:latin typeface="Arial"/>
                <a:ea typeface="Arial"/>
                <a:cs typeface="Arial"/>
                <a:sym typeface="Arial"/>
              </a:rPr>
            </a:b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Κριτήρια αξιολόγησης</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Κριτήρια            1 – Αναδυόμενο                    3 – Αναπτυσσόμενο                5 – Ικανό</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Ενδείξεις που εντοπίστηκαν στα email    Λίγες, ασαφείς ενδείξεις            Ορισμένες σχετικές ενδείξεις        Πολλαπλές ακριβείς προειδοποιητικές ενδείξεις με σαφή αιτιολόγηση</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Χρήση εργαλείων            Δυσκολίες στην ανίχνευση URL ή τομέων    Δοκιμάζει εργαλεία με μερική επιτυχία    Χρησιμοποιεί με αυτοπεποίθηση τεχνικές ανίχνευσης συνδέσμων και αναγνώρισης αποστολέα</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Ομαδική συνεργασία    Ελάχιστη αλληλεπίδραση                Κάποια κοινή εργασία            Ενεργή συμμετοχή, συλλογικά συμπεράσματα</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rPr b="1" lang="en-US" sz="1300">
                <a:solidFill>
                  <a:schemeClr val="dk1"/>
                </a:solidFill>
                <a:latin typeface="Arial"/>
                <a:ea typeface="Arial"/>
                <a:cs typeface="Arial"/>
                <a:sym typeface="Arial"/>
              </a:rPr>
              <a:t>Εφαρμογή στην τάξη Ασαφείς ιδέες 1–2 ιδέες για την τάξη Σαφείς, σχετικές στρατηγικές διδασκαλίας για τους μαθητές</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SzPts val="1100"/>
              <a:buNone/>
            </a:pPr>
            <a:r>
              <a:t/>
            </a:r>
            <a:endParaRPr b="1" sz="13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t/>
            </a:r>
            <a:endParaRPr b="1" sz="1300">
              <a:solidFill>
                <a:schemeClr val="dk1"/>
              </a:solidFill>
              <a:latin typeface="Arial"/>
              <a:ea typeface="Arial"/>
              <a:cs typeface="Arial"/>
              <a:sym typeface="Arial"/>
            </a:endParaRPr>
          </a:p>
          <a:p>
            <a:pPr indent="0" lvl="0" marL="158750" rtl="0" algn="l">
              <a:lnSpc>
                <a:spcPct val="100000"/>
              </a:lnSpc>
              <a:spcBef>
                <a:spcPts val="40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b="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Clr>
                <a:schemeClr val="dk1"/>
              </a:buClr>
              <a:buSzPts val="1100"/>
              <a:buFont typeface="Arial"/>
              <a:buNone/>
            </a:pPr>
            <a:r>
              <a:rPr lang="en-US" sz="1600">
                <a:solidFill>
                  <a:srgbClr val="0F4761"/>
                </a:solidFill>
                <a:latin typeface="Play"/>
                <a:ea typeface="Play"/>
                <a:cs typeface="Play"/>
                <a:sym typeface="Play"/>
              </a:rPr>
              <a:t>5. Αναγνώριση της συναισθηματικής χειραγώγησης</a:t>
            </a:r>
            <a:endParaRPr sz="1600">
              <a:solidFill>
                <a:srgbClr val="0F4761"/>
              </a:solidFill>
              <a:latin typeface="Play"/>
              <a:ea typeface="Play"/>
              <a:cs typeface="Play"/>
              <a:sym typeface="Play"/>
            </a:endParaRPr>
          </a:p>
          <a:p>
            <a:pPr indent="0" lvl="0" marL="0" rtl="0" algn="l">
              <a:lnSpc>
                <a:spcPct val="100000"/>
              </a:lnSpc>
              <a:spcBef>
                <a:spcPts val="1400"/>
              </a:spcBef>
              <a:spcAft>
                <a:spcPts val="0"/>
              </a:spcAft>
              <a:buClr>
                <a:schemeClr val="dk1"/>
              </a:buClr>
              <a:buSzPts val="1100"/>
              <a:buFont typeface="Arial"/>
              <a:buNone/>
            </a:pPr>
            <a:r>
              <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Στόχος</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Οι εκπαιδευτικοί βιώνουν τον τρόπο με τον οποίο το συναισθηματικό περιεχόμενο που ενισχύεται από την τεχνητή νοημοσύνη εκμεταλλεύεται τις προκαταλήψεις και συζητούν πώς να διδάξουν αυτό το θέμα στους νεαρούς μαθητές.</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Υλικά</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Έντυπα ή ψηφιακά δείγματα «συναισθηματικού περιεχομένου» (τίτλοι, μιμίδια, αναρτήσεις)</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Αφίσα με κλίμακα συναισθημάτων (χαμηλή έως υψηλή συναισθηματική ένταση)</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a:t>
            </a:r>
            <a:r>
              <a:rPr b="1" lang="en-US" sz="1200" u="sng">
                <a:solidFill>
                  <a:srgbClr val="1155CC"/>
                </a:solidFill>
                <a:latin typeface="Arial"/>
                <a:ea typeface="Arial"/>
                <a:cs typeface="Arial"/>
                <a:sym typeface="Arial"/>
                <a:hlinkClick r:id="rId2">
                  <a:extLst>
                    <a:ext uri="{A12FA001-AC4F-418D-AE19-62706E023703}">
                      <ahyp:hlinkClr val="tx"/>
                    </a:ext>
                  </a:extLst>
                </a:hlinkClick>
              </a:rPr>
              <a:t>III.5.Emotional_Manipulation_StudentHandout.docx</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Μαρκαδόροι, αυτοκόλλητα σημειώματα</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Πρόσβαση σε τίτλους που έχουν δημιουργηθεί με τεχνητή νοημοσύνη (π.χ. μέσω ChatGPT ή παρόμοιων εργαλείων)</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a:t>Ροή μαθήματος (60 λεπτά)</a:t>
            </a:r>
            <a:endParaRPr b="1"/>
          </a:p>
          <a:p>
            <a:pPr indent="0" lvl="0" marL="0" rtl="0" algn="l">
              <a:lnSpc>
                <a:spcPct val="100000"/>
              </a:lnSpc>
              <a:spcBef>
                <a:spcPts val="0"/>
              </a:spcBef>
              <a:spcAft>
                <a:spcPts val="0"/>
              </a:spcAft>
              <a:buClr>
                <a:schemeClr val="dk1"/>
              </a:buClr>
              <a:buSzPts val="1100"/>
              <a:buFont typeface="Arial"/>
              <a:buNone/>
            </a:pPr>
            <a:r>
              <a:rPr b="1" lang="en-US"/>
              <a:t>Φάση                Χρόνος            Δραστηριότητα</a:t>
            </a:r>
            <a:endParaRPr b="1"/>
          </a:p>
          <a:p>
            <a:pPr indent="0" lvl="0" marL="0" rtl="0" algn="l">
              <a:lnSpc>
                <a:spcPct val="100000"/>
              </a:lnSpc>
              <a:spcBef>
                <a:spcPts val="0"/>
              </a:spcBef>
              <a:spcAft>
                <a:spcPts val="0"/>
              </a:spcAft>
              <a:buClr>
                <a:schemeClr val="dk1"/>
              </a:buClr>
              <a:buSzPts val="1100"/>
              <a:buFont typeface="Arial"/>
              <a:buNone/>
            </a:pPr>
            <a:r>
              <a:rPr b="1" lang="en-US"/>
              <a:t>Προθέρμανση            10 λεπτά            Εμφάνιση συναισθηματικών τίτλων ή μιμιδίων. Ρωτήστε: «Τι νιώθετε; Γιατί;»</a:t>
            </a:r>
            <a:endParaRPr b="1"/>
          </a:p>
          <a:p>
            <a:pPr indent="0" lvl="0" marL="0" rtl="0" algn="l">
              <a:lnSpc>
                <a:spcPct val="100000"/>
              </a:lnSpc>
              <a:spcBef>
                <a:spcPts val="0"/>
              </a:spcBef>
              <a:spcAft>
                <a:spcPts val="0"/>
              </a:spcAft>
              <a:buClr>
                <a:schemeClr val="dk1"/>
              </a:buClr>
              <a:buSzPts val="1100"/>
              <a:buFont typeface="Arial"/>
              <a:buNone/>
            </a:pPr>
            <a:r>
              <a:rPr b="1" lang="en-US"/>
              <a:t>Εξερεύνηση της χειραγώγησης    10 λεπτά            Παρουσιάστε τίτλους που έχουν δημιουργηθεί με τεχνητή νοημοσύνη — μερικοί ουδέτεροι, μερικοί υπερβολικοί. Οι ομάδες ταξινομούν τους τίτλους ανάλογα με την συναισθηματική τους ένταση.</a:t>
            </a:r>
            <a:endParaRPr b="1"/>
          </a:p>
          <a:p>
            <a:pPr indent="0" lvl="0" marL="0" rtl="0" algn="l">
              <a:lnSpc>
                <a:spcPct val="100000"/>
              </a:lnSpc>
              <a:spcBef>
                <a:spcPts val="0"/>
              </a:spcBef>
              <a:spcAft>
                <a:spcPts val="0"/>
              </a:spcAft>
              <a:buClr>
                <a:schemeClr val="dk1"/>
              </a:buClr>
              <a:buSzPts val="1100"/>
              <a:buFont typeface="Arial"/>
              <a:buNone/>
            </a:pPr>
            <a:r>
              <a:rPr b="1" lang="en-US"/>
              <a:t>Συζήτηση            10 λεπτά            Κάθε ομάδα επιλέγει 1-2 παραδείγματα με έντονο συναισθηματικό περιεχόμενο. Ρωτήστε: «Τι τα καθιστά χειραγωγικά;»</a:t>
            </a:r>
            <a:endParaRPr b="1"/>
          </a:p>
          <a:p>
            <a:pPr indent="0" lvl="0" marL="0" rtl="0" algn="l">
              <a:lnSpc>
                <a:spcPct val="100000"/>
              </a:lnSpc>
              <a:spcBef>
                <a:spcPts val="0"/>
              </a:spcBef>
              <a:spcAft>
                <a:spcPts val="0"/>
              </a:spcAft>
              <a:buClr>
                <a:schemeClr val="dk1"/>
              </a:buClr>
              <a:buSzPts val="1100"/>
              <a:buFont typeface="Arial"/>
              <a:buNone/>
            </a:pPr>
            <a:r>
              <a:rPr b="1" lang="en-US"/>
              <a:t>Σύνδεση με την τάξη        10 λεπτά            Σε ομάδες, σχεδιάστε πώς θα καθοδηγήσετε τους μαθητές να αναγνωρίζουν τα συναισθηματικά ερεθίσματα στο διαδικτυακό περιεχόμενο.</a:t>
            </a:r>
            <a:endParaRPr b="1"/>
          </a:p>
          <a:p>
            <a:pPr indent="0" lvl="0" marL="0" rtl="0" algn="l">
              <a:lnSpc>
                <a:spcPct val="100000"/>
              </a:lnSpc>
              <a:spcBef>
                <a:spcPts val="0"/>
              </a:spcBef>
              <a:spcAft>
                <a:spcPts val="0"/>
              </a:spcAft>
              <a:buClr>
                <a:schemeClr val="dk1"/>
              </a:buClr>
              <a:buSzPts val="1100"/>
              <a:buFont typeface="Arial"/>
              <a:buNone/>
            </a:pPr>
            <a:r>
              <a:rPr b="1" lang="en-US"/>
              <a:t>Σκέψη και έξοδος        10 λεπτά            Κάθε δάσκαλος μοιράζεται μια νέα στρατηγική που θα χρησιμοποιήσει με τους μαθητές.</a:t>
            </a:r>
            <a:endParaRPr b="1"/>
          </a:p>
          <a:p>
            <a:pPr indent="0" lvl="0" marL="0" rtl="0" algn="l">
              <a:lnSpc>
                <a:spcPct val="100000"/>
              </a:lnSpc>
              <a:spcBef>
                <a:spcPts val="0"/>
              </a:spcBef>
              <a:spcAft>
                <a:spcPts val="0"/>
              </a:spcAft>
              <a:buClr>
                <a:schemeClr val="dk1"/>
              </a:buClr>
              <a:buSzPts val="1100"/>
              <a:buFont typeface="Arial"/>
              <a:buNone/>
            </a:pPr>
            <a:r>
              <a:t/>
            </a:r>
            <a:endParaRPr b="1"/>
          </a:p>
          <a:p>
            <a:pPr indent="0" lvl="0" marL="0" rtl="0" algn="l">
              <a:lnSpc>
                <a:spcPct val="100000"/>
              </a:lnSpc>
              <a:spcBef>
                <a:spcPts val="1400"/>
              </a:spcBef>
              <a:spcAft>
                <a:spcPts val="0"/>
              </a:spcAft>
              <a:buClr>
                <a:schemeClr val="dk1"/>
              </a:buClr>
              <a:buSzPts val="1100"/>
              <a:buFont typeface="Arial"/>
              <a:buNone/>
            </a:pPr>
            <a:r>
              <a:rPr b="1" lang="en-US" sz="1200">
                <a:solidFill>
                  <a:schemeClr val="dk1"/>
                </a:solidFill>
                <a:latin typeface="Arial"/>
                <a:ea typeface="Arial"/>
                <a:cs typeface="Arial"/>
                <a:sym typeface="Arial"/>
              </a:rPr>
              <a:t>Ερωτήσεις για συζήτηση</a:t>
            </a:r>
            <a:endParaRPr b="1"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lang="en-US" sz="1200">
                <a:solidFill>
                  <a:schemeClr val="dk1"/>
                </a:solidFill>
                <a:latin typeface="Arial"/>
                <a:ea typeface="Arial"/>
                <a:cs typeface="Arial"/>
                <a:sym typeface="Arial"/>
              </a:rPr>
              <a:t>- Πώς το συναισθηματικό περιεχόμενο διαδίδεται γρηγορότερα στο διαδίκτυο;</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Μπορεί η τεχνητή νοημοσύνη να ενισχύσει αυτό το φαινόμενο; Πώς;</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 Ποια παραδείγματα κατάλληλα για την ηλικία τους μπορούν να βοηθήσουν τους μαθητές να εντοπίσουν τη χειραγώγηση;</a:t>
            </a:r>
            <a:endParaRPr sz="1200">
              <a:solidFill>
                <a:schemeClr val="dk1"/>
              </a:solidFill>
              <a:latin typeface="Arial"/>
              <a:ea typeface="Arial"/>
              <a:cs typeface="Arial"/>
              <a:sym typeface="Arial"/>
            </a:endParaRPr>
          </a:p>
          <a:p>
            <a:pPr indent="0" lvl="0" marL="0" rtl="0" algn="l">
              <a:lnSpc>
                <a:spcPct val="100000"/>
              </a:lnSpc>
              <a:spcBef>
                <a:spcPts val="1400"/>
              </a:spcBef>
              <a:spcAft>
                <a:spcPts val="0"/>
              </a:spcAft>
              <a:buClr>
                <a:schemeClr val="dk1"/>
              </a:buClr>
              <a:buSzPts val="1100"/>
              <a:buFont typeface="Arial"/>
              <a:buNone/>
            </a:pPr>
            <a:r>
              <a:rPr b="1" lang="en-US"/>
              <a:t>Κριτήρια αξιολόγησης</a:t>
            </a:r>
            <a:endParaRPr b="1"/>
          </a:p>
          <a:p>
            <a:pPr indent="0" lvl="0" marL="0" rtl="0" algn="l">
              <a:lnSpc>
                <a:spcPct val="100000"/>
              </a:lnSpc>
              <a:spcBef>
                <a:spcPts val="0"/>
              </a:spcBef>
              <a:spcAft>
                <a:spcPts val="0"/>
              </a:spcAft>
              <a:buClr>
                <a:schemeClr val="dk1"/>
              </a:buClr>
              <a:buSzPts val="1100"/>
              <a:buFont typeface="Arial"/>
              <a:buNone/>
            </a:pPr>
            <a:r>
              <a:rPr b="1" lang="en-US"/>
              <a:t>Κριτήρια            Αναδυόμενο (1)                                Αναπτυσσόμενο (3)                        Ικανό (5)</a:t>
            </a:r>
            <a:endParaRPr b="1"/>
          </a:p>
          <a:p>
            <a:pPr indent="0" lvl="0" marL="0" rtl="0" algn="l">
              <a:lnSpc>
                <a:spcPct val="100000"/>
              </a:lnSpc>
              <a:spcBef>
                <a:spcPts val="0"/>
              </a:spcBef>
              <a:spcAft>
                <a:spcPts val="0"/>
              </a:spcAft>
              <a:buSzPts val="1100"/>
              <a:buNone/>
            </a:pPr>
            <a:r>
              <a:rPr b="1" lang="en-US"/>
              <a:t>Αναγνώριση συναισθημάτων Δυσκολεύεται να αναγνωρίσει τον συναισθηματικό τόνο ή επιλέγει ανακριβώς. Αναγνωρίζει το γενικό συναίσθημα, αλλά στερείται λεπτομέρειας ή αυτοπεποίθησης. Αναγνωρίζει με ακρίβεια το στοχευμένο συναίσθημα με σαφή εξήγηση. </a:t>
            </a:r>
            <a:endParaRPr b="1"/>
          </a:p>
          <a:p>
            <a:pPr indent="0" lvl="0" marL="0" rtl="0" algn="l">
              <a:lnSpc>
                <a:spcPct val="100000"/>
              </a:lnSpc>
              <a:spcBef>
                <a:spcPts val="0"/>
              </a:spcBef>
              <a:spcAft>
                <a:spcPts val="0"/>
              </a:spcAft>
              <a:buClr>
                <a:schemeClr val="dk1"/>
              </a:buClr>
              <a:buSzPts val="1100"/>
              <a:buFont typeface="Arial"/>
              <a:buNone/>
            </a:pPr>
            <a:r>
              <a:rPr b="1" lang="en-US"/>
              <a:t>Αναγνώριση τεχνικών χειραγώγησης    Ελάχιστη αναγνώριση γλωσσικών τεχνικών ή επιπτώσεων.    Κάποια αναγνώριση υπερβολών ή φορτισμένων λέξεων.    Αναγνωρίζει με σαφήνεια τα χαρακτηριστικά χειραγώγησης με παραδείγματα.</a:t>
            </a:r>
            <a:endParaRPr b="1"/>
          </a:p>
          <a:p>
            <a:pPr indent="0" lvl="0" marL="0" rtl="0" algn="l">
              <a:lnSpc>
                <a:spcPct val="100000"/>
              </a:lnSpc>
              <a:spcBef>
                <a:spcPts val="0"/>
              </a:spcBef>
              <a:spcAft>
                <a:spcPts val="0"/>
              </a:spcAft>
              <a:buClr>
                <a:schemeClr val="dk1"/>
              </a:buClr>
              <a:buSzPts val="1100"/>
              <a:buFont typeface="Arial"/>
              <a:buNone/>
            </a:pPr>
            <a:r>
              <a:rPr b="1" lang="en-US"/>
              <a:t>Ομαδική συζήτηση και διορατικότητα        Ελάχιστη συμμετοχή ή ασαφείς συνεισφορές.    Μοιράζεται βασικές ιδέες ή ακούει ενεργά.    Συμμετέχει σε στοχαστική συζήτηση και αναπτύσσει τις ιδέες των συμμαθητών του.</a:t>
            </a:r>
            <a:endParaRPr b="1"/>
          </a:p>
          <a:p>
            <a:pPr indent="0" lvl="0" marL="0" rtl="0" algn="l">
              <a:lnSpc>
                <a:spcPct val="100000"/>
              </a:lnSpc>
              <a:spcBef>
                <a:spcPts val="0"/>
              </a:spcBef>
              <a:spcAft>
                <a:spcPts val="0"/>
              </a:spcAft>
              <a:buClr>
                <a:schemeClr val="dk1"/>
              </a:buClr>
              <a:buSzPts val="1100"/>
              <a:buFont typeface="Arial"/>
              <a:buNone/>
            </a:pPr>
            <a:r>
              <a:rPr b="1" lang="en-US"/>
              <a:t>Πρόταση στρατηγικής διδασκαλίας    Ασαφείς ή μη πρακτικές ιδέες.    Βασικές στρατηγικές που χρειάζονται ανάπτυξη.    Ισχυρή, πρακτική, φιλική προς τους μαθητές στρατηγική.</a:t>
            </a:r>
            <a:endParaRPr b="1"/>
          </a:p>
          <a:p>
            <a:pPr indent="0" lvl="0" marL="0" rtl="0" algn="l">
              <a:lnSpc>
                <a:spcPct val="100000"/>
              </a:lnSpc>
              <a:spcBef>
                <a:spcPts val="0"/>
              </a:spcBef>
              <a:spcAft>
                <a:spcPts val="0"/>
              </a:spcAft>
              <a:buClr>
                <a:schemeClr val="dk1"/>
              </a:buClr>
              <a:buSzPts val="1100"/>
              <a:buFont typeface="Arial"/>
              <a:buNone/>
            </a:pPr>
            <a:r>
              <a:t/>
            </a:r>
            <a:endParaRPr b="1"/>
          </a:p>
          <a:p>
            <a:pPr indent="0" lvl="0" marL="0" rtl="0" algn="l">
              <a:lnSpc>
                <a:spcPct val="100000"/>
              </a:lnSpc>
              <a:spcBef>
                <a:spcPts val="0"/>
              </a:spcBef>
              <a:spcAft>
                <a:spcPts val="0"/>
              </a:spcAft>
              <a:buSzPts val="1100"/>
              <a:buNone/>
            </a:pPr>
            <a:r>
              <a:t/>
            </a:r>
            <a:endParaRPr b="1"/>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4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5" name="Google Shape;85;p40"/>
          <p:cNvGrpSpPr/>
          <p:nvPr/>
        </p:nvGrpSpPr>
        <p:grpSpPr>
          <a:xfrm>
            <a:off x="6482125" y="3384962"/>
            <a:ext cx="11805825" cy="2072854"/>
            <a:chOff x="0" y="-47625"/>
            <a:chExt cx="1484188" cy="418826"/>
          </a:xfrm>
        </p:grpSpPr>
        <p:sp>
          <p:nvSpPr>
            <p:cNvPr id="86" name="Google Shape;86;p4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43250">
              <a:solidFill>
                <a:srgbClr val="000000"/>
              </a:solidFill>
              <a:prstDash val="solid"/>
              <a:round/>
              <a:headEnd len="sm" w="sm" type="none"/>
              <a:tailEnd len="sm" w="sm" type="none"/>
            </a:ln>
          </p:spPr>
          <p:txBody>
            <a:bodyPr anchorCtr="0" anchor="t" bIns="69175" lIns="138375" spcFirstLastPara="1" rIns="138375" wrap="square" tIns="69175">
              <a:noAutofit/>
            </a:bodyPr>
            <a:lstStyle/>
            <a:p>
              <a:pPr indent="0" lvl="0" marL="0" marR="0" rtl="0" algn="l">
                <a:lnSpc>
                  <a:spcPct val="100000"/>
                </a:lnSpc>
                <a:spcBef>
                  <a:spcPts val="0"/>
                </a:spcBef>
                <a:spcAft>
                  <a:spcPts val="0"/>
                </a:spcAft>
                <a:buClr>
                  <a:srgbClr val="000000"/>
                </a:buClr>
                <a:buSzPts val="2725"/>
                <a:buFont typeface="Arial"/>
                <a:buNone/>
              </a:pPr>
              <a:r>
                <a:t/>
              </a:r>
              <a:endParaRPr b="0" i="0" sz="2724" u="none" cap="none" strike="noStrike">
                <a:solidFill>
                  <a:schemeClr val="dk1"/>
                </a:solidFill>
                <a:latin typeface="Calibri"/>
                <a:ea typeface="Calibri"/>
                <a:cs typeface="Calibri"/>
                <a:sym typeface="Calibri"/>
              </a:endParaRPr>
            </a:p>
          </p:txBody>
        </p:sp>
        <p:sp>
          <p:nvSpPr>
            <p:cNvPr id="87" name="Google Shape;87;p40"/>
            <p:cNvSpPr txBox="1"/>
            <p:nvPr/>
          </p:nvSpPr>
          <p:spPr>
            <a:xfrm>
              <a:off x="0" y="-47625"/>
              <a:ext cx="1484188" cy="418826"/>
            </a:xfrm>
            <a:prstGeom prst="rect">
              <a:avLst/>
            </a:prstGeom>
            <a:noFill/>
            <a:ln>
              <a:noFill/>
            </a:ln>
          </p:spPr>
          <p:txBody>
            <a:bodyPr anchorCtr="0" anchor="b" bIns="76900" lIns="76900" spcFirstLastPara="1" rIns="76900" wrap="square" tIns="76900">
              <a:noAutofit/>
            </a:bodyPr>
            <a:lstStyle/>
            <a:p>
              <a:pPr indent="0" lvl="0" marL="0" marR="0" rtl="0" algn="ctr">
                <a:lnSpc>
                  <a:spcPct val="149944"/>
                </a:lnSpc>
                <a:spcBef>
                  <a:spcPts val="0"/>
                </a:spcBef>
                <a:spcAft>
                  <a:spcPts val="0"/>
                </a:spcAft>
                <a:buClr>
                  <a:srgbClr val="000000"/>
                </a:buClr>
                <a:buSzPts val="2725"/>
                <a:buFont typeface="Arial"/>
                <a:buNone/>
              </a:pPr>
              <a:r>
                <a:t/>
              </a:r>
              <a:endParaRPr b="0" i="0" sz="2724" u="none" cap="none" strike="noStrike">
                <a:solidFill>
                  <a:schemeClr val="dk1"/>
                </a:solidFill>
                <a:latin typeface="Calibri"/>
                <a:ea typeface="Calibri"/>
                <a:cs typeface="Calibri"/>
                <a:sym typeface="Calibri"/>
              </a:endParaRPr>
            </a:p>
          </p:txBody>
        </p:sp>
      </p:grpSp>
      <p:grpSp>
        <p:nvGrpSpPr>
          <p:cNvPr id="88" name="Google Shape;88;p40"/>
          <p:cNvGrpSpPr/>
          <p:nvPr/>
        </p:nvGrpSpPr>
        <p:grpSpPr>
          <a:xfrm>
            <a:off x="-696258" y="-1193133"/>
            <a:ext cx="7178388" cy="12095887"/>
            <a:chOff x="0" y="-57150"/>
            <a:chExt cx="1890604" cy="3185748"/>
          </a:xfrm>
        </p:grpSpPr>
        <p:sp>
          <p:nvSpPr>
            <p:cNvPr id="89" name="Google Shape;89;p4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 name="Google Shape;90;p4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1" name="Google Shape;91;p4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 name="Google Shape;92;p40"/>
          <p:cNvSpPr txBox="1"/>
          <p:nvPr/>
        </p:nvSpPr>
        <p:spPr>
          <a:xfrm>
            <a:off x="6482125" y="3851150"/>
            <a:ext cx="11993400" cy="14178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4900" u="none" cap="none" strike="noStrike">
                <a:solidFill>
                  <a:srgbClr val="343434"/>
                </a:solidFill>
                <a:latin typeface="Arial"/>
                <a:ea typeface="Arial"/>
                <a:cs typeface="Arial"/>
                <a:sym typeface="Arial"/>
              </a:rPr>
              <a:t>Κατανόηση του τρόπου λειτουργίας και αναγνώρισής της </a:t>
            </a:r>
            <a:r>
              <a:rPr b="1" lang="en-US" sz="4900">
                <a:solidFill>
                  <a:srgbClr val="343434"/>
                </a:solidFill>
              </a:rPr>
              <a:t>τεχνητής νοημοσύνης</a:t>
            </a:r>
            <a:endParaRPr b="0" i="0" sz="4900" u="none" cap="none" strike="noStrike">
              <a:solidFill>
                <a:srgbClr val="000000"/>
              </a:solidFill>
              <a:latin typeface="Arial"/>
              <a:ea typeface="Arial"/>
              <a:cs typeface="Arial"/>
              <a:sym typeface="Arial"/>
            </a:endParaRPr>
          </a:p>
        </p:txBody>
      </p:sp>
      <p:sp>
        <p:nvSpPr>
          <p:cNvPr id="93" name="Google Shape;93;p40"/>
          <p:cNvSpPr txBox="1"/>
          <p:nvPr/>
        </p:nvSpPr>
        <p:spPr>
          <a:xfrm>
            <a:off x="7107552" y="6362100"/>
            <a:ext cx="24267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30 λεπτά</a:t>
            </a:r>
            <a:endParaRPr b="0" i="0" sz="1400" u="none" cap="none" strike="noStrike">
              <a:solidFill>
                <a:srgbClr val="000000"/>
              </a:solidFill>
              <a:latin typeface="Arial"/>
              <a:ea typeface="Arial"/>
              <a:cs typeface="Arial"/>
              <a:sym typeface="Arial"/>
            </a:endParaRPr>
          </a:p>
        </p:txBody>
      </p:sp>
      <p:sp>
        <p:nvSpPr>
          <p:cNvPr id="94" name="Google Shape;94;p40"/>
          <p:cNvSpPr txBox="1"/>
          <p:nvPr/>
        </p:nvSpPr>
        <p:spPr>
          <a:xfrm>
            <a:off x="10920925" y="1685075"/>
            <a:ext cx="7367100" cy="795600"/>
          </a:xfrm>
          <a:prstGeom prst="rect">
            <a:avLst/>
          </a:prstGeom>
          <a:solidFill>
            <a:srgbClr val="0C4DA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rgbClr val="FFFFFF"/>
                </a:solidFill>
                <a:latin typeface="Calibri"/>
                <a:ea typeface="Calibri"/>
                <a:cs typeface="Calibri"/>
                <a:sym typeface="Calibri"/>
              </a:rPr>
              <a:t>Ενδυναμώνοντας την κριτική σκέψη</a:t>
            </a:r>
            <a:endParaRPr b="1" sz="3100">
              <a:solidFill>
                <a:srgbClr val="FFFFFF"/>
              </a:solidFill>
              <a:latin typeface="Calibri"/>
              <a:ea typeface="Calibri"/>
              <a:cs typeface="Calibri"/>
              <a:sym typeface="Calibri"/>
            </a:endParaRPr>
          </a:p>
          <a:p>
            <a:pPr indent="0" lvl="0" marL="0" rtl="0" algn="l">
              <a:spcBef>
                <a:spcPts val="0"/>
              </a:spcBef>
              <a:spcAft>
                <a:spcPts val="0"/>
              </a:spcAft>
              <a:buNone/>
            </a:pPr>
            <a:r>
              <a:t/>
            </a:r>
            <a:endParaRPr b="1" sz="3100">
              <a:solidFill>
                <a:srgbClr val="FFFFFF"/>
              </a:solidFill>
              <a:latin typeface="Calibri"/>
              <a:ea typeface="Calibri"/>
              <a:cs typeface="Calibri"/>
              <a:sym typeface="Calibri"/>
            </a:endParaRPr>
          </a:p>
          <a:p>
            <a:pPr indent="0" lvl="0" marL="0" rtl="0" algn="l">
              <a:spcBef>
                <a:spcPts val="0"/>
              </a:spcBef>
              <a:spcAft>
                <a:spcPts val="0"/>
              </a:spcAft>
              <a:buNone/>
            </a:pPr>
            <a:r>
              <a:t/>
            </a:r>
            <a:endParaRPr i="1" sz="3400">
              <a:solidFill>
                <a:srgbClr val="000000"/>
              </a:solidFill>
              <a:latin typeface="Calibri"/>
              <a:ea typeface="Calibri"/>
              <a:cs typeface="Calibri"/>
              <a:sym typeface="Calibri"/>
            </a:endParaRPr>
          </a:p>
        </p:txBody>
      </p:sp>
      <p:sp>
        <p:nvSpPr>
          <p:cNvPr id="95" name="Google Shape;95;p40"/>
          <p:cNvSpPr/>
          <p:nvPr/>
        </p:nvSpPr>
        <p:spPr>
          <a:xfrm rot="-5400000">
            <a:off x="11217014" y="-399139"/>
            <a:ext cx="1711349" cy="2511078"/>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5">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96" name="Google Shape;96;p40"/>
          <p:cNvSpPr/>
          <p:nvPr/>
        </p:nvSpPr>
        <p:spPr>
          <a:xfrm>
            <a:off x="14304700" y="5268950"/>
            <a:ext cx="3983337" cy="5235533"/>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5">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97" name="Google Shape;97;p40"/>
          <p:cNvSpPr txBox="1"/>
          <p:nvPr/>
        </p:nvSpPr>
        <p:spPr>
          <a:xfrm>
            <a:off x="11161025" y="9009450"/>
            <a:ext cx="4242600" cy="109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rgbClr val="000000"/>
                </a:solidFill>
                <a:latin typeface="Calibri"/>
                <a:ea typeface="Calibri"/>
                <a:cs typeface="Calibri"/>
                <a:sym typeface="Calibri"/>
              </a:rPr>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a:t>
            </a:r>
            <a:endParaRPr sz="1000">
              <a:solidFill>
                <a:srgbClr val="000000"/>
              </a:solidFill>
              <a:latin typeface="Calibri"/>
              <a:ea typeface="Calibri"/>
              <a:cs typeface="Calibri"/>
              <a:sym typeface="Calibri"/>
            </a:endParaRPr>
          </a:p>
        </p:txBody>
      </p:sp>
      <p:pic>
        <p:nvPicPr>
          <p:cNvPr id="98" name="Google Shape;98;p40" title="EL_Co-fundedbytheEU_RGB_POS.png"/>
          <p:cNvPicPr preferRelativeResize="0"/>
          <p:nvPr/>
        </p:nvPicPr>
        <p:blipFill>
          <a:blip r:embed="rId6">
            <a:alphaModFix/>
          </a:blip>
          <a:stretch>
            <a:fillRect/>
          </a:stretch>
        </p:blipFill>
        <p:spPr>
          <a:xfrm>
            <a:off x="6608337" y="9159212"/>
            <a:ext cx="4242601" cy="79548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51"/>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Αναγνώριση bots (5 λεπτά)</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242" name="Google Shape;242;p51"/>
          <p:cNvSpPr txBox="1"/>
          <p:nvPr>
            <p:ph idx="1" type="subTitle"/>
          </p:nvPr>
        </p:nvSpPr>
        <p:spPr>
          <a:xfrm>
            <a:off x="7207175" y="2216725"/>
            <a:ext cx="11080800" cy="7568400"/>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Να κατανοήσετε τον τρόπο</a:t>
            </a:r>
            <a:r>
              <a:rPr lang="en-US" sz="4000">
                <a:solidFill>
                  <a:schemeClr val="dk1"/>
                </a:solidFill>
                <a:latin typeface="Calibri"/>
                <a:ea typeface="Calibri"/>
                <a:cs typeface="Calibri"/>
                <a:sym typeface="Calibri"/>
              </a:rPr>
              <a:t> λειτουργίας των bots και του τρόπου με τον οποίο διαδίδουν ή ενισχύουν την παραπληροφόρηση.</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Να μάθ</a:t>
            </a:r>
            <a:r>
              <a:rPr lang="en-US" sz="4000">
                <a:solidFill>
                  <a:schemeClr val="dk1"/>
                </a:solidFill>
              </a:rPr>
              <a:t>ετε</a:t>
            </a:r>
            <a:r>
              <a:rPr lang="en-US" sz="4000">
                <a:solidFill>
                  <a:schemeClr val="dk1"/>
                </a:solidFill>
                <a:latin typeface="Calibri"/>
                <a:ea typeface="Calibri"/>
                <a:cs typeface="Calibri"/>
                <a:sym typeface="Calibri"/>
              </a:rPr>
              <a:t> πρακτικές τεχνικές για την αναγνώριση των bots στα μέσα κοινωνικής δικτύωσης.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Να αναπτύξετε στρατηγικές</a:t>
            </a:r>
            <a:r>
              <a:rPr lang="en-US" sz="4000">
                <a:solidFill>
                  <a:schemeClr val="dk1"/>
                </a:solidFill>
                <a:latin typeface="Calibri"/>
                <a:ea typeface="Calibri"/>
                <a:cs typeface="Calibri"/>
                <a:sym typeface="Calibri"/>
              </a:rPr>
              <a:t> στην τάξη για να βοηθήσετε τους μαθητές να αναγνωρίζουν και να αμφισβητούν το περιεχόμενο των bot.</a:t>
            </a:r>
            <a:endParaRPr/>
          </a:p>
        </p:txBody>
      </p:sp>
      <p:sp>
        <p:nvSpPr>
          <p:cNvPr id="243" name="Google Shape;243;p5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44" name="Google Shape;244;p51"/>
          <p:cNvGrpSpPr/>
          <p:nvPr/>
        </p:nvGrpSpPr>
        <p:grpSpPr>
          <a:xfrm>
            <a:off x="790770" y="-112458"/>
            <a:ext cx="1427175" cy="786776"/>
            <a:chOff x="0" y="-38100"/>
            <a:chExt cx="373234" cy="205757"/>
          </a:xfrm>
        </p:grpSpPr>
        <p:sp>
          <p:nvSpPr>
            <p:cNvPr id="245" name="Google Shape;245;p5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 name="Google Shape;246;p5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7" name="Google Shape;247;p51"/>
          <p:cNvGrpSpPr/>
          <p:nvPr/>
        </p:nvGrpSpPr>
        <p:grpSpPr>
          <a:xfrm>
            <a:off x="0" y="-112458"/>
            <a:ext cx="315272" cy="786776"/>
            <a:chOff x="0" y="-38100"/>
            <a:chExt cx="82450" cy="205757"/>
          </a:xfrm>
        </p:grpSpPr>
        <p:sp>
          <p:nvSpPr>
            <p:cNvPr id="248" name="Google Shape;248;p5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 name="Google Shape;249;p5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0" name="Google Shape;250;p51"/>
          <p:cNvGrpSpPr/>
          <p:nvPr/>
        </p:nvGrpSpPr>
        <p:grpSpPr>
          <a:xfrm>
            <a:off x="0" y="1116904"/>
            <a:ext cx="503883" cy="1931922"/>
            <a:chOff x="0" y="-38100"/>
            <a:chExt cx="131775" cy="505235"/>
          </a:xfrm>
        </p:grpSpPr>
        <p:sp>
          <p:nvSpPr>
            <p:cNvPr id="251" name="Google Shape;251;p5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 name="Google Shape;252;p5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53" name="Google Shape;253;p51"/>
          <p:cNvPicPr preferRelativeResize="0"/>
          <p:nvPr/>
        </p:nvPicPr>
        <p:blipFill rotWithShape="1">
          <a:blip r:embed="rId4">
            <a:alphaModFix/>
          </a:blip>
          <a:srcRect b="0" l="0" r="0" t="0"/>
          <a:stretch/>
        </p:blipFill>
        <p:spPr>
          <a:xfrm>
            <a:off x="527050" y="2218734"/>
            <a:ext cx="6502400" cy="6502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41"/>
          <p:cNvSpPr txBox="1"/>
          <p:nvPr>
            <p:ph type="ctrTitle"/>
          </p:nvPr>
        </p:nvSpPr>
        <p:spPr>
          <a:xfrm>
            <a:off x="3467025" y="862425"/>
            <a:ext cx="13974600" cy="14700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0909"/>
              <a:buNone/>
            </a:pPr>
            <a:r>
              <a:rPr b="1" lang="en-US">
                <a:solidFill>
                  <a:schemeClr val="dk1"/>
                </a:solidFill>
                <a:latin typeface="Bricolage Grotesque"/>
                <a:ea typeface="Bricolage Grotesque"/>
                <a:cs typeface="Bricolage Grotesque"/>
                <a:sym typeface="Bricolage Grotesque"/>
              </a:rPr>
              <a:t>Κατανόηση του τρόπου λειτουργίας και της ηθικής της τεχνητής νοημοσύνης</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104" name="Google Shape;104;p41"/>
          <p:cNvSpPr txBox="1"/>
          <p:nvPr>
            <p:ph idx="1" type="subTitle"/>
          </p:nvPr>
        </p:nvSpPr>
        <p:spPr>
          <a:xfrm>
            <a:off x="7006275" y="2606150"/>
            <a:ext cx="11281800" cy="683700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52450" lvl="0" marL="596900" rtl="0" algn="l">
              <a:lnSpc>
                <a:spcPct val="100000"/>
              </a:lnSpc>
              <a:spcBef>
                <a:spcPts val="640"/>
              </a:spcBef>
              <a:spcAft>
                <a:spcPts val="0"/>
              </a:spcAft>
              <a:buSzPts val="2900"/>
              <a:buFont typeface="Arial"/>
              <a:buChar char="•"/>
            </a:pPr>
            <a:r>
              <a:rPr lang="en-US" sz="3700">
                <a:solidFill>
                  <a:schemeClr val="dk1"/>
                </a:solidFill>
              </a:rPr>
              <a:t>Κατανόηση</a:t>
            </a:r>
            <a:r>
              <a:rPr lang="en-US" sz="3700">
                <a:solidFill>
                  <a:schemeClr val="dk1"/>
                </a:solidFill>
                <a:latin typeface="Calibri"/>
                <a:ea typeface="Calibri"/>
                <a:cs typeface="Calibri"/>
                <a:sym typeface="Calibri"/>
              </a:rPr>
              <a:t> το</a:t>
            </a:r>
            <a:r>
              <a:rPr lang="en-US" sz="3700">
                <a:solidFill>
                  <a:schemeClr val="dk1"/>
                </a:solidFill>
              </a:rPr>
              <a:t>υ</a:t>
            </a:r>
            <a:r>
              <a:rPr lang="en-US" sz="3700">
                <a:solidFill>
                  <a:schemeClr val="dk1"/>
                </a:solidFill>
                <a:latin typeface="Calibri"/>
                <a:ea typeface="Calibri"/>
                <a:cs typeface="Calibri"/>
                <a:sym typeface="Calibri"/>
              </a:rPr>
              <a:t> τρόπο με τον οποίο η τεχνητή νοημοσύνη «μαθαίνει» και λαμβάνει αποφάσεις.</a:t>
            </a:r>
            <a:endParaRPr sz="2900"/>
          </a:p>
          <a:p>
            <a:pPr indent="-552450" lvl="0" marL="596900" rtl="0" algn="l">
              <a:lnSpc>
                <a:spcPct val="100000"/>
              </a:lnSpc>
              <a:spcBef>
                <a:spcPts val="640"/>
              </a:spcBef>
              <a:spcAft>
                <a:spcPts val="0"/>
              </a:spcAft>
              <a:buSzPts val="2900"/>
              <a:buFont typeface="Arial"/>
              <a:buChar char="•"/>
            </a:pPr>
            <a:r>
              <a:rPr lang="en-US" sz="3700">
                <a:solidFill>
                  <a:schemeClr val="dk1"/>
                </a:solidFill>
                <a:latin typeface="Calibri"/>
                <a:ea typeface="Calibri"/>
                <a:cs typeface="Calibri"/>
                <a:sym typeface="Calibri"/>
              </a:rPr>
              <a:t>Καταν</a:t>
            </a:r>
            <a:r>
              <a:rPr lang="en-US" sz="3700">
                <a:solidFill>
                  <a:schemeClr val="dk1"/>
                </a:solidFill>
              </a:rPr>
              <a:t>όηση</a:t>
            </a:r>
            <a:r>
              <a:rPr lang="en-US" sz="3700">
                <a:solidFill>
                  <a:schemeClr val="dk1"/>
                </a:solidFill>
                <a:latin typeface="Calibri"/>
                <a:ea typeface="Calibri"/>
                <a:cs typeface="Calibri"/>
                <a:sym typeface="Calibri"/>
              </a:rPr>
              <a:t> ότι η τεχνητή νοημοσύνη δεν είναι αυτόνομη — αντανακλά τις ανθρώπινες εισροές, τα δεδομένα εκπαίδευσης και τους περιορισμούς.</a:t>
            </a:r>
            <a:endParaRPr sz="2900"/>
          </a:p>
          <a:p>
            <a:pPr indent="-552450" lvl="0" marL="596900" rtl="0" algn="l">
              <a:lnSpc>
                <a:spcPct val="100000"/>
              </a:lnSpc>
              <a:spcBef>
                <a:spcPts val="640"/>
              </a:spcBef>
              <a:spcAft>
                <a:spcPts val="0"/>
              </a:spcAft>
              <a:buSzPts val="2900"/>
              <a:buFont typeface="Arial"/>
              <a:buChar char="•"/>
            </a:pPr>
            <a:r>
              <a:rPr lang="en-US" sz="3700">
                <a:solidFill>
                  <a:schemeClr val="dk1"/>
                </a:solidFill>
                <a:latin typeface="Calibri"/>
                <a:ea typeface="Calibri"/>
                <a:cs typeface="Calibri"/>
                <a:sym typeface="Calibri"/>
              </a:rPr>
              <a:t>Εξερεύνηση των ηθικών επιπτώσεων: προκατάληψη, παραπληροφόρηση, ευθύνη.</a:t>
            </a:r>
            <a:endParaRPr sz="2900"/>
          </a:p>
          <a:p>
            <a:pPr indent="-552450" lvl="0" marL="596900" rtl="0" algn="l">
              <a:lnSpc>
                <a:spcPct val="100000"/>
              </a:lnSpc>
              <a:spcBef>
                <a:spcPts val="640"/>
              </a:spcBef>
              <a:spcAft>
                <a:spcPts val="0"/>
              </a:spcAft>
              <a:buSzPts val="2900"/>
              <a:buFont typeface="Arial"/>
              <a:buChar char="•"/>
            </a:pPr>
            <a:r>
              <a:rPr lang="en-US" sz="3700">
                <a:solidFill>
                  <a:schemeClr val="dk1"/>
                </a:solidFill>
              </a:rPr>
              <a:t>Αάπτυξη στρατηγικής</a:t>
            </a:r>
            <a:r>
              <a:rPr lang="en-US" sz="3700">
                <a:solidFill>
                  <a:schemeClr val="dk1"/>
                </a:solidFill>
                <a:latin typeface="Calibri"/>
                <a:ea typeface="Calibri"/>
                <a:cs typeface="Calibri"/>
                <a:sym typeface="Calibri"/>
              </a:rPr>
              <a:t> για να βοηθήσετε τους μαθητές να αξιολογούν κριτικά το περιεχόμενο που παράγεται από την τεχνητή νοημοσύνη.</a:t>
            </a:r>
            <a:endParaRPr sz="2900"/>
          </a:p>
        </p:txBody>
      </p:sp>
      <p:sp>
        <p:nvSpPr>
          <p:cNvPr id="105" name="Google Shape;105;p4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6" name="Google Shape;106;p41"/>
          <p:cNvGrpSpPr/>
          <p:nvPr/>
        </p:nvGrpSpPr>
        <p:grpSpPr>
          <a:xfrm>
            <a:off x="790770" y="-112458"/>
            <a:ext cx="1427175" cy="786776"/>
            <a:chOff x="0" y="-38100"/>
            <a:chExt cx="373234" cy="205757"/>
          </a:xfrm>
        </p:grpSpPr>
        <p:sp>
          <p:nvSpPr>
            <p:cNvPr id="107" name="Google Shape;107;p4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 name="Google Shape;108;p4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9" name="Google Shape;109;p41"/>
          <p:cNvGrpSpPr/>
          <p:nvPr/>
        </p:nvGrpSpPr>
        <p:grpSpPr>
          <a:xfrm>
            <a:off x="0" y="-112458"/>
            <a:ext cx="315272" cy="786776"/>
            <a:chOff x="0" y="-38100"/>
            <a:chExt cx="82450" cy="205757"/>
          </a:xfrm>
        </p:grpSpPr>
        <p:sp>
          <p:nvSpPr>
            <p:cNvPr id="110" name="Google Shape;110;p4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 name="Google Shape;111;p4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 name="Google Shape;112;p41"/>
          <p:cNvGrpSpPr/>
          <p:nvPr/>
        </p:nvGrpSpPr>
        <p:grpSpPr>
          <a:xfrm>
            <a:off x="0" y="1116904"/>
            <a:ext cx="503883" cy="1931922"/>
            <a:chOff x="0" y="-38100"/>
            <a:chExt cx="131775" cy="505235"/>
          </a:xfrm>
        </p:grpSpPr>
        <p:sp>
          <p:nvSpPr>
            <p:cNvPr id="113" name="Google Shape;113;p4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4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15" name="Google Shape;115;p41"/>
          <p:cNvPicPr preferRelativeResize="0"/>
          <p:nvPr/>
        </p:nvPicPr>
        <p:blipFill rotWithShape="1">
          <a:blip r:embed="rId4">
            <a:alphaModFix/>
          </a:blip>
          <a:srcRect b="0" l="0" r="0" t="0"/>
          <a:stretch/>
        </p:blipFill>
        <p:spPr>
          <a:xfrm>
            <a:off x="503883" y="3048822"/>
            <a:ext cx="6502400" cy="6502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44"/>
          <p:cNvSpPr txBox="1"/>
          <p:nvPr>
            <p:ph idx="1" type="subTitle"/>
          </p:nvPr>
        </p:nvSpPr>
        <p:spPr>
          <a:xfrm>
            <a:off x="7086600" y="2218725"/>
            <a:ext cx="11201400" cy="8068200"/>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Ανάλυση του τρόπου με τον οποίο τα μεροληπτικά σύνολα δεδομένων και τα μη συμπεριληπτικά συστήματα τεχνητής νοημοσύνης μπορούν να δημιουργήσουν ψευδείς αφηγήσεις, να στρεβλώσουν τις αντιλήψεις και να διαδώσουν ακούσια παραπληροφόρηση. Θα μάθουν να αναγνωρίζουν τις μεροληψίες, να δοκιμάζουν συμπεριληπτικά μοντέλα και να σχεδιάζουν συμπεριληπτική παιδαγωγική.</a:t>
            </a:r>
            <a:endParaRPr/>
          </a:p>
        </p:txBody>
      </p:sp>
      <p:sp>
        <p:nvSpPr>
          <p:cNvPr id="121" name="Google Shape;121;p4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2" name="Google Shape;122;p44"/>
          <p:cNvGrpSpPr/>
          <p:nvPr/>
        </p:nvGrpSpPr>
        <p:grpSpPr>
          <a:xfrm>
            <a:off x="790770" y="-112458"/>
            <a:ext cx="1427175" cy="786776"/>
            <a:chOff x="0" y="-38100"/>
            <a:chExt cx="373234" cy="205757"/>
          </a:xfrm>
        </p:grpSpPr>
        <p:sp>
          <p:nvSpPr>
            <p:cNvPr id="123" name="Google Shape;123;p4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 name="Google Shape;124;p4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5" name="Google Shape;125;p44"/>
          <p:cNvGrpSpPr/>
          <p:nvPr/>
        </p:nvGrpSpPr>
        <p:grpSpPr>
          <a:xfrm>
            <a:off x="0" y="-112458"/>
            <a:ext cx="315272" cy="786776"/>
            <a:chOff x="0" y="-38100"/>
            <a:chExt cx="82450" cy="205757"/>
          </a:xfrm>
        </p:grpSpPr>
        <p:sp>
          <p:nvSpPr>
            <p:cNvPr id="126" name="Google Shape;126;p4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 name="Google Shape;127;p4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8" name="Google Shape;128;p44"/>
          <p:cNvGrpSpPr/>
          <p:nvPr/>
        </p:nvGrpSpPr>
        <p:grpSpPr>
          <a:xfrm>
            <a:off x="0" y="1116904"/>
            <a:ext cx="503883" cy="1931922"/>
            <a:chOff x="0" y="-38100"/>
            <a:chExt cx="131775" cy="505235"/>
          </a:xfrm>
        </p:grpSpPr>
        <p:sp>
          <p:nvSpPr>
            <p:cNvPr id="129" name="Google Shape;129;p4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0" name="Google Shape;130;p4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31" name="Google Shape;131;p44"/>
          <p:cNvPicPr preferRelativeResize="0"/>
          <p:nvPr/>
        </p:nvPicPr>
        <p:blipFill rotWithShape="1">
          <a:blip r:embed="rId4">
            <a:alphaModFix/>
          </a:blip>
          <a:srcRect b="0" l="0" r="0" t="0"/>
          <a:stretch/>
        </p:blipFill>
        <p:spPr>
          <a:xfrm>
            <a:off x="0" y="3077470"/>
            <a:ext cx="7086600" cy="4724400"/>
          </a:xfrm>
          <a:prstGeom prst="rect">
            <a:avLst/>
          </a:prstGeom>
          <a:noFill/>
          <a:ln>
            <a:noFill/>
          </a:ln>
        </p:spPr>
      </p:pic>
      <p:sp>
        <p:nvSpPr>
          <p:cNvPr id="132" name="Google Shape;132;p44"/>
          <p:cNvSpPr txBox="1"/>
          <p:nvPr>
            <p:ph type="ctrTitle"/>
          </p:nvPr>
        </p:nvSpPr>
        <p:spPr>
          <a:xfrm>
            <a:off x="2693543" y="939233"/>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Αποκάλυψη αλγοριθμικών προκαταλήψεων και προώθηση της συμπεριληπτικότητας</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4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38" name="Google Shape;138;p45"/>
          <p:cNvGrpSpPr/>
          <p:nvPr/>
        </p:nvGrpSpPr>
        <p:grpSpPr>
          <a:xfrm>
            <a:off x="6111850" y="2446820"/>
            <a:ext cx="10447645" cy="2948284"/>
            <a:chOff x="0" y="-47625"/>
            <a:chExt cx="1484188" cy="418826"/>
          </a:xfrm>
        </p:grpSpPr>
        <p:sp>
          <p:nvSpPr>
            <p:cNvPr id="139" name="Google Shape;139;p4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38850">
              <a:solidFill>
                <a:srgbClr val="000000"/>
              </a:solidFill>
              <a:prstDash val="solid"/>
              <a:round/>
              <a:headEnd len="sm" w="sm" type="none"/>
              <a:tailEnd len="sm" w="sm" type="none"/>
            </a:ln>
          </p:spPr>
          <p:txBody>
            <a:bodyPr anchorCtr="0" anchor="t" bIns="62125" lIns="124275" spcFirstLastPara="1" rIns="124275" wrap="square" tIns="62125">
              <a:noAutofit/>
            </a:bodyPr>
            <a:lstStyle/>
            <a:p>
              <a:pPr indent="0" lvl="0" marL="0" marR="0" rtl="0" algn="l">
                <a:lnSpc>
                  <a:spcPct val="100000"/>
                </a:lnSpc>
                <a:spcBef>
                  <a:spcPts val="0"/>
                </a:spcBef>
                <a:spcAft>
                  <a:spcPts val="0"/>
                </a:spcAft>
                <a:buClr>
                  <a:srgbClr val="000000"/>
                </a:buClr>
                <a:buSzPts val="2447"/>
                <a:buFont typeface="Arial"/>
                <a:buNone/>
              </a:pPr>
              <a:r>
                <a:t/>
              </a:r>
              <a:endParaRPr b="0" i="0" sz="2446" u="none" cap="none" strike="noStrike">
                <a:solidFill>
                  <a:schemeClr val="dk1"/>
                </a:solidFill>
                <a:latin typeface="Calibri"/>
                <a:ea typeface="Calibri"/>
                <a:cs typeface="Calibri"/>
                <a:sym typeface="Calibri"/>
              </a:endParaRPr>
            </a:p>
          </p:txBody>
        </p:sp>
        <p:sp>
          <p:nvSpPr>
            <p:cNvPr id="140" name="Google Shape;140;p45"/>
            <p:cNvSpPr txBox="1"/>
            <p:nvPr/>
          </p:nvSpPr>
          <p:spPr>
            <a:xfrm>
              <a:off x="0" y="-47625"/>
              <a:ext cx="1484188" cy="418826"/>
            </a:xfrm>
            <a:prstGeom prst="rect">
              <a:avLst/>
            </a:prstGeom>
            <a:noFill/>
            <a:ln>
              <a:noFill/>
            </a:ln>
          </p:spPr>
          <p:txBody>
            <a:bodyPr anchorCtr="0" anchor="b" bIns="69050" lIns="69050" spcFirstLastPara="1" rIns="69050" wrap="square" tIns="69050">
              <a:noAutofit/>
            </a:bodyPr>
            <a:lstStyle/>
            <a:p>
              <a:pPr indent="0" lvl="0" marL="0" marR="0" rtl="0" algn="ctr">
                <a:lnSpc>
                  <a:spcPct val="149944"/>
                </a:lnSpc>
                <a:spcBef>
                  <a:spcPts val="0"/>
                </a:spcBef>
                <a:spcAft>
                  <a:spcPts val="0"/>
                </a:spcAft>
                <a:buClr>
                  <a:srgbClr val="000000"/>
                </a:buClr>
                <a:buSzPts val="2447"/>
                <a:buFont typeface="Arial"/>
                <a:buNone/>
              </a:pPr>
              <a:r>
                <a:t/>
              </a:r>
              <a:endParaRPr b="0" i="0" sz="2446" u="none" cap="none" strike="noStrike">
                <a:solidFill>
                  <a:schemeClr val="dk1"/>
                </a:solidFill>
                <a:latin typeface="Calibri"/>
                <a:ea typeface="Calibri"/>
                <a:cs typeface="Calibri"/>
                <a:sym typeface="Calibri"/>
              </a:endParaRPr>
            </a:p>
          </p:txBody>
        </p:sp>
      </p:grpSp>
      <p:grpSp>
        <p:nvGrpSpPr>
          <p:cNvPr id="141" name="Google Shape;141;p45"/>
          <p:cNvGrpSpPr/>
          <p:nvPr/>
        </p:nvGrpSpPr>
        <p:grpSpPr>
          <a:xfrm>
            <a:off x="-696258" y="-1193133"/>
            <a:ext cx="7178388" cy="12095887"/>
            <a:chOff x="0" y="-57150"/>
            <a:chExt cx="1890604" cy="3185748"/>
          </a:xfrm>
        </p:grpSpPr>
        <p:sp>
          <p:nvSpPr>
            <p:cNvPr id="142" name="Google Shape;142;p4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3" name="Google Shape;143;p4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44" name="Google Shape;144;p4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 name="Google Shape;145;p45"/>
          <p:cNvSpPr/>
          <p:nvPr/>
        </p:nvSpPr>
        <p:spPr>
          <a:xfrm>
            <a:off x="14520424" y="3596225"/>
            <a:ext cx="3681078"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5">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 name="Google Shape;146;p45"/>
          <p:cNvSpPr txBox="1"/>
          <p:nvPr/>
        </p:nvSpPr>
        <p:spPr>
          <a:xfrm>
            <a:off x="6482175" y="2981125"/>
            <a:ext cx="10077300" cy="21702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5000" u="none" cap="none" strike="noStrike">
                <a:solidFill>
                  <a:srgbClr val="343434"/>
                </a:solidFill>
                <a:latin typeface="Arial"/>
                <a:ea typeface="Arial"/>
                <a:cs typeface="Arial"/>
                <a:sym typeface="Arial"/>
              </a:rPr>
              <a:t>Πώς βοηθά η ευαισθητοποίηση σχετικά με την ασφάλεια στον κυβερνοχώρο;</a:t>
            </a:r>
            <a:endParaRPr b="0" i="0" sz="5000" u="none" cap="none" strike="noStrike">
              <a:solidFill>
                <a:srgbClr val="000000"/>
              </a:solidFill>
              <a:latin typeface="Arial"/>
              <a:ea typeface="Arial"/>
              <a:cs typeface="Arial"/>
              <a:sym typeface="Arial"/>
            </a:endParaRPr>
          </a:p>
        </p:txBody>
      </p:sp>
      <p:sp>
        <p:nvSpPr>
          <p:cNvPr id="147" name="Google Shape;147;p45"/>
          <p:cNvSpPr txBox="1"/>
          <p:nvPr/>
        </p:nvSpPr>
        <p:spPr>
          <a:xfrm>
            <a:off x="6879452" y="5746225"/>
            <a:ext cx="27234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60 λεπτά</a:t>
            </a:r>
            <a:endParaRPr b="0" i="0" sz="1400" u="none" cap="none" strike="noStrike">
              <a:solidFill>
                <a:srgbClr val="000000"/>
              </a:solidFill>
              <a:latin typeface="Arial"/>
              <a:ea typeface="Arial"/>
              <a:cs typeface="Arial"/>
              <a:sym typeface="Arial"/>
            </a:endParaRPr>
          </a:p>
        </p:txBody>
      </p:sp>
      <p:sp>
        <p:nvSpPr>
          <p:cNvPr id="148" name="Google Shape;148;p45"/>
          <p:cNvSpPr txBox="1"/>
          <p:nvPr/>
        </p:nvSpPr>
        <p:spPr>
          <a:xfrm>
            <a:off x="10920925" y="1685075"/>
            <a:ext cx="7367100" cy="795600"/>
          </a:xfrm>
          <a:prstGeom prst="rect">
            <a:avLst/>
          </a:prstGeom>
          <a:solidFill>
            <a:srgbClr val="0C4DA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rgbClr val="FFFFFF"/>
                </a:solidFill>
                <a:latin typeface="Calibri"/>
                <a:ea typeface="Calibri"/>
                <a:cs typeface="Calibri"/>
                <a:sym typeface="Calibri"/>
              </a:rPr>
              <a:t>Ενδυναμώνοντας την κριτική σκέψη</a:t>
            </a:r>
            <a:endParaRPr b="1" sz="3100">
              <a:solidFill>
                <a:srgbClr val="FFFFFF"/>
              </a:solidFill>
              <a:latin typeface="Calibri"/>
              <a:ea typeface="Calibri"/>
              <a:cs typeface="Calibri"/>
              <a:sym typeface="Calibri"/>
            </a:endParaRPr>
          </a:p>
          <a:p>
            <a:pPr indent="0" lvl="0" marL="0" rtl="0" algn="l">
              <a:spcBef>
                <a:spcPts val="0"/>
              </a:spcBef>
              <a:spcAft>
                <a:spcPts val="0"/>
              </a:spcAft>
              <a:buNone/>
            </a:pPr>
            <a:r>
              <a:t/>
            </a:r>
            <a:endParaRPr b="1" sz="3100">
              <a:solidFill>
                <a:srgbClr val="FFFFFF"/>
              </a:solidFill>
              <a:latin typeface="Calibri"/>
              <a:ea typeface="Calibri"/>
              <a:cs typeface="Calibri"/>
              <a:sym typeface="Calibri"/>
            </a:endParaRPr>
          </a:p>
          <a:p>
            <a:pPr indent="0" lvl="0" marL="0" rtl="0" algn="l">
              <a:spcBef>
                <a:spcPts val="0"/>
              </a:spcBef>
              <a:spcAft>
                <a:spcPts val="0"/>
              </a:spcAft>
              <a:buNone/>
            </a:pPr>
            <a:r>
              <a:t/>
            </a:r>
            <a:endParaRPr i="1" sz="3400">
              <a:solidFill>
                <a:srgbClr val="000000"/>
              </a:solidFill>
              <a:latin typeface="Calibri"/>
              <a:ea typeface="Calibri"/>
              <a:cs typeface="Calibri"/>
              <a:sym typeface="Calibri"/>
            </a:endParaRPr>
          </a:p>
        </p:txBody>
      </p:sp>
      <p:sp>
        <p:nvSpPr>
          <p:cNvPr id="149" name="Google Shape;149;p45"/>
          <p:cNvSpPr/>
          <p:nvPr/>
        </p:nvSpPr>
        <p:spPr>
          <a:xfrm rot="-5400000">
            <a:off x="11217014" y="-399139"/>
            <a:ext cx="1711349" cy="2511078"/>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5">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50" name="Google Shape;150;p45"/>
          <p:cNvSpPr txBox="1"/>
          <p:nvPr/>
        </p:nvSpPr>
        <p:spPr>
          <a:xfrm>
            <a:off x="11161025" y="9009450"/>
            <a:ext cx="4242600" cy="109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rgbClr val="000000"/>
                </a:solidFill>
                <a:latin typeface="Calibri"/>
                <a:ea typeface="Calibri"/>
                <a:cs typeface="Calibri"/>
                <a:sym typeface="Calibri"/>
              </a:rPr>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a:t>
            </a:r>
            <a:endParaRPr sz="1000">
              <a:solidFill>
                <a:srgbClr val="000000"/>
              </a:solidFill>
              <a:latin typeface="Calibri"/>
              <a:ea typeface="Calibri"/>
              <a:cs typeface="Calibri"/>
              <a:sym typeface="Calibri"/>
            </a:endParaRPr>
          </a:p>
        </p:txBody>
      </p:sp>
      <p:pic>
        <p:nvPicPr>
          <p:cNvPr id="151" name="Google Shape;151;p45" title="EL_Co-fundedbytheEU_RGB_POS.png"/>
          <p:cNvPicPr preferRelativeResize="0"/>
          <p:nvPr/>
        </p:nvPicPr>
        <p:blipFill>
          <a:blip r:embed="rId6">
            <a:alphaModFix/>
          </a:blip>
          <a:stretch>
            <a:fillRect/>
          </a:stretch>
        </p:blipFill>
        <p:spPr>
          <a:xfrm>
            <a:off x="6608337" y="9159212"/>
            <a:ext cx="4242601" cy="79548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46"/>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Πώς η αδύναμη σύνδεσή σας γίνεται όπλο (5 λεπτά)</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157" name="Google Shape;157;p46"/>
          <p:cNvSpPr txBox="1"/>
          <p:nvPr>
            <p:ph idx="1" type="subTitle"/>
          </p:nvPr>
        </p:nvSpPr>
        <p:spPr>
          <a:xfrm>
            <a:off x="6021650" y="2218725"/>
            <a:ext cx="12157500" cy="7773900"/>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Κατανόηση των αρχών της δημιουργίας και διαχείρισης ισχυρών κωδικών πρόσβασης.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Αναγνωρίστε πώς τα αδύναμα διαπιστευτήρια μπορούν να οδηγήσουν σε παραβίαση του λογαριασμού και να αξιοποιηθούν σε εκστρατείες παραπληροφόρησης.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Εξερευνήστε στρατηγικές και δραστηριότητες στην τάξη για να διδάξετε στους μαθητές την υγιεινή των κωδικών πρόσβασης και την ευθύνη για τους λογαριασμούς τους.</a:t>
            </a:r>
            <a:endParaRPr/>
          </a:p>
        </p:txBody>
      </p:sp>
      <p:sp>
        <p:nvSpPr>
          <p:cNvPr id="158" name="Google Shape;158;p4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9" name="Google Shape;159;p46"/>
          <p:cNvGrpSpPr/>
          <p:nvPr/>
        </p:nvGrpSpPr>
        <p:grpSpPr>
          <a:xfrm>
            <a:off x="790770" y="-112458"/>
            <a:ext cx="1427175" cy="786776"/>
            <a:chOff x="0" y="-38100"/>
            <a:chExt cx="373234" cy="205757"/>
          </a:xfrm>
        </p:grpSpPr>
        <p:sp>
          <p:nvSpPr>
            <p:cNvPr id="160" name="Google Shape;160;p4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 name="Google Shape;161;p4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2" name="Google Shape;162;p46"/>
          <p:cNvGrpSpPr/>
          <p:nvPr/>
        </p:nvGrpSpPr>
        <p:grpSpPr>
          <a:xfrm>
            <a:off x="0" y="-112458"/>
            <a:ext cx="315272" cy="786776"/>
            <a:chOff x="0" y="-38100"/>
            <a:chExt cx="82450" cy="205757"/>
          </a:xfrm>
        </p:grpSpPr>
        <p:sp>
          <p:nvSpPr>
            <p:cNvPr id="163" name="Google Shape;163;p4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 name="Google Shape;164;p4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5" name="Google Shape;165;p46"/>
          <p:cNvGrpSpPr/>
          <p:nvPr/>
        </p:nvGrpSpPr>
        <p:grpSpPr>
          <a:xfrm>
            <a:off x="0" y="1116904"/>
            <a:ext cx="503883" cy="1931922"/>
            <a:chOff x="0" y="-38100"/>
            <a:chExt cx="131775" cy="505235"/>
          </a:xfrm>
        </p:grpSpPr>
        <p:sp>
          <p:nvSpPr>
            <p:cNvPr id="166" name="Google Shape;166;p4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 name="Google Shape;167;p4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68" name="Google Shape;168;p46"/>
          <p:cNvPicPr preferRelativeResize="0"/>
          <p:nvPr/>
        </p:nvPicPr>
        <p:blipFill rotWithShape="1">
          <a:blip r:embed="rId4">
            <a:alphaModFix/>
          </a:blip>
          <a:srcRect b="0" l="0" r="0" t="0"/>
          <a:stretch/>
        </p:blipFill>
        <p:spPr>
          <a:xfrm>
            <a:off x="503883" y="2082863"/>
            <a:ext cx="5182542" cy="77738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47"/>
          <p:cNvSpPr txBox="1"/>
          <p:nvPr>
            <p:ph type="ctrTitle"/>
          </p:nvPr>
        </p:nvSpPr>
        <p:spPr>
          <a:xfrm>
            <a:off x="3467025" y="967500"/>
            <a:ext cx="14820900" cy="14700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0909"/>
              <a:buNone/>
            </a:pPr>
            <a:r>
              <a:rPr b="1" lang="en-US">
                <a:solidFill>
                  <a:schemeClr val="dk1"/>
                </a:solidFill>
                <a:latin typeface="Bricolage Grotesque"/>
                <a:ea typeface="Bricolage Grotesque"/>
                <a:cs typeface="Bricolage Grotesque"/>
                <a:sym typeface="Bricolage Grotesque"/>
              </a:rPr>
              <a:t>Δραστηριότητες που θέτουν σε κίνδυνο την ασφάλεια (10 λεπτά)</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174" name="Google Shape;174;p47"/>
          <p:cNvSpPr txBox="1"/>
          <p:nvPr>
            <p:ph idx="1" type="subTitle"/>
          </p:nvPr>
        </p:nvSpPr>
        <p:spPr>
          <a:xfrm>
            <a:off x="7267300" y="2218725"/>
            <a:ext cx="11020500" cy="7840200"/>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Προσδιορίστε πώς τα διαδικτυακά εργαλεία (κουίζ, φόρμες, παιχνίδια) συλλέγουν προσωπικά δεδομένα, σκόπιμα ή όχι.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Αναγν</a:t>
            </a:r>
            <a:r>
              <a:rPr lang="en-US" sz="4000">
                <a:solidFill>
                  <a:schemeClr val="dk1"/>
                </a:solidFill>
              </a:rPr>
              <a:t>ωρίστε τον τρόπο</a:t>
            </a:r>
            <a:r>
              <a:rPr lang="en-US" sz="4000">
                <a:solidFill>
                  <a:schemeClr val="dk1"/>
                </a:solidFill>
                <a:latin typeface="Calibri"/>
                <a:ea typeface="Calibri"/>
                <a:cs typeface="Calibri"/>
                <a:sym typeface="Calibri"/>
              </a:rPr>
              <a:t> με τον οποίο τα δεδομένα αυτά μπορούν να αξιοποιηθούν για επιθέσεις παραπληροφόρησης ή ηλεκτρονικού ψαρέματος.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Αν</a:t>
            </a:r>
            <a:r>
              <a:rPr lang="en-US" sz="4000">
                <a:solidFill>
                  <a:schemeClr val="dk1"/>
                </a:solidFill>
              </a:rPr>
              <a:t>απτύξτε</a:t>
            </a:r>
            <a:r>
              <a:rPr lang="en-US" sz="4000">
                <a:solidFill>
                  <a:schemeClr val="dk1"/>
                </a:solidFill>
                <a:latin typeface="Calibri"/>
                <a:ea typeface="Calibri"/>
                <a:cs typeface="Calibri"/>
                <a:sym typeface="Calibri"/>
              </a:rPr>
              <a:t> πρακτικών και στρατηγικών στην τάξη για την προώθηση ασφαλούς ψηφιακής συμπεριφοράς.</a:t>
            </a:r>
            <a:endParaRPr/>
          </a:p>
        </p:txBody>
      </p:sp>
      <p:sp>
        <p:nvSpPr>
          <p:cNvPr id="175" name="Google Shape;175;p4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6" name="Google Shape;176;p47"/>
          <p:cNvGrpSpPr/>
          <p:nvPr/>
        </p:nvGrpSpPr>
        <p:grpSpPr>
          <a:xfrm>
            <a:off x="790770" y="-112458"/>
            <a:ext cx="1427175" cy="786776"/>
            <a:chOff x="0" y="-38100"/>
            <a:chExt cx="373234" cy="205757"/>
          </a:xfrm>
        </p:grpSpPr>
        <p:sp>
          <p:nvSpPr>
            <p:cNvPr id="177" name="Google Shape;177;p4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 name="Google Shape;178;p4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9" name="Google Shape;179;p47"/>
          <p:cNvGrpSpPr/>
          <p:nvPr/>
        </p:nvGrpSpPr>
        <p:grpSpPr>
          <a:xfrm>
            <a:off x="0" y="-112458"/>
            <a:ext cx="315272" cy="786776"/>
            <a:chOff x="0" y="-38100"/>
            <a:chExt cx="82450" cy="205757"/>
          </a:xfrm>
        </p:grpSpPr>
        <p:sp>
          <p:nvSpPr>
            <p:cNvPr id="180" name="Google Shape;180;p4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 name="Google Shape;181;p4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82" name="Google Shape;182;p47"/>
          <p:cNvGrpSpPr/>
          <p:nvPr/>
        </p:nvGrpSpPr>
        <p:grpSpPr>
          <a:xfrm>
            <a:off x="0" y="1116904"/>
            <a:ext cx="503883" cy="1931922"/>
            <a:chOff x="0" y="-38100"/>
            <a:chExt cx="131775" cy="505235"/>
          </a:xfrm>
        </p:grpSpPr>
        <p:sp>
          <p:nvSpPr>
            <p:cNvPr id="183" name="Google Shape;183;p4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4" name="Google Shape;184;p4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85" name="Google Shape;185;p47"/>
          <p:cNvPicPr preferRelativeResize="0"/>
          <p:nvPr/>
        </p:nvPicPr>
        <p:blipFill rotWithShape="1">
          <a:blip r:embed="rId4">
            <a:alphaModFix/>
          </a:blip>
          <a:srcRect b="0" l="0" r="0" t="0"/>
          <a:stretch/>
        </p:blipFill>
        <p:spPr>
          <a:xfrm>
            <a:off x="558329" y="2330154"/>
            <a:ext cx="6502400" cy="6502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48"/>
          <p:cNvSpPr txBox="1"/>
          <p:nvPr>
            <p:ph type="ctrTitle"/>
          </p:nvPr>
        </p:nvSpPr>
        <p:spPr>
          <a:xfrm>
            <a:off x="3238925" y="364950"/>
            <a:ext cx="14940000" cy="17106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5454"/>
              <a:buNone/>
            </a:pPr>
            <a:r>
              <a:rPr b="1" lang="en-US">
                <a:solidFill>
                  <a:schemeClr val="dk1"/>
                </a:solidFill>
                <a:latin typeface="Bricolage Grotesque"/>
                <a:ea typeface="Bricolage Grotesque"/>
                <a:cs typeface="Bricolage Grotesque"/>
                <a:sym typeface="Bricolage Grotesque"/>
              </a:rPr>
              <a:t>Μέτρα προστασίας της πλατφόρμας για την καταπολέμηση της παραπληροφόρησης (5 λεπτά)</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191" name="Google Shape;191;p48"/>
          <p:cNvSpPr txBox="1"/>
          <p:nvPr>
            <p:ph idx="1" type="subTitle"/>
          </p:nvPr>
        </p:nvSpPr>
        <p:spPr>
          <a:xfrm>
            <a:off x="7286625" y="2218725"/>
            <a:ext cx="10892400" cy="8319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Να κατανοήσετε</a:t>
            </a:r>
            <a:r>
              <a:rPr lang="en-US" sz="4000">
                <a:solidFill>
                  <a:schemeClr val="dk1"/>
                </a:solidFill>
                <a:latin typeface="Calibri"/>
                <a:ea typeface="Calibri"/>
                <a:cs typeface="Calibri"/>
                <a:sym typeface="Calibri"/>
              </a:rPr>
              <a:t> του τρόπου αναγνώρισης και αντιμετώπισης της παραπληροφόρησης/ ψευδούς πληροφόρησης στα μέσα κοινωνικής δικτύωσης και στις πλατφόρμες ανταλλαγής μηνυμάτων.</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Να μάθετε να χρησιμοποιείτε τα μέτρα προστασίας της πλατφόρμας (π.χ. αναφορά, αποκλεισμός, επισήμανση).</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Να εξασκηθείτε</a:t>
            </a:r>
            <a:r>
              <a:rPr lang="en-US" sz="4000">
                <a:solidFill>
                  <a:schemeClr val="dk1"/>
                </a:solidFill>
                <a:latin typeface="Calibri"/>
                <a:ea typeface="Calibri"/>
                <a:cs typeface="Calibri"/>
                <a:sym typeface="Calibri"/>
              </a:rPr>
              <a:t> στην ενσωμάτωση αυτών των εργαλείων στη διδασκαλία της ψηφιακής παιδείας με τους μαθητές.</a:t>
            </a:r>
            <a:endParaRPr/>
          </a:p>
        </p:txBody>
      </p:sp>
      <p:sp>
        <p:nvSpPr>
          <p:cNvPr id="192" name="Google Shape;192;p4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3" name="Google Shape;193;p48"/>
          <p:cNvGrpSpPr/>
          <p:nvPr/>
        </p:nvGrpSpPr>
        <p:grpSpPr>
          <a:xfrm>
            <a:off x="790770" y="-112458"/>
            <a:ext cx="1427175" cy="786776"/>
            <a:chOff x="0" y="-38100"/>
            <a:chExt cx="373234" cy="205757"/>
          </a:xfrm>
        </p:grpSpPr>
        <p:sp>
          <p:nvSpPr>
            <p:cNvPr id="194" name="Google Shape;194;p4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5" name="Google Shape;195;p4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6" name="Google Shape;196;p48"/>
          <p:cNvGrpSpPr/>
          <p:nvPr/>
        </p:nvGrpSpPr>
        <p:grpSpPr>
          <a:xfrm>
            <a:off x="0" y="-112458"/>
            <a:ext cx="315272" cy="786776"/>
            <a:chOff x="0" y="-38100"/>
            <a:chExt cx="82450" cy="205757"/>
          </a:xfrm>
        </p:grpSpPr>
        <p:sp>
          <p:nvSpPr>
            <p:cNvPr id="197" name="Google Shape;197;p4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8" name="Google Shape;198;p4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9" name="Google Shape;199;p48"/>
          <p:cNvGrpSpPr/>
          <p:nvPr/>
        </p:nvGrpSpPr>
        <p:grpSpPr>
          <a:xfrm>
            <a:off x="0" y="1116904"/>
            <a:ext cx="503883" cy="1931922"/>
            <a:chOff x="0" y="-38100"/>
            <a:chExt cx="131775" cy="505235"/>
          </a:xfrm>
        </p:grpSpPr>
        <p:sp>
          <p:nvSpPr>
            <p:cNvPr id="200" name="Google Shape;200;p4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1" name="Google Shape;201;p4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02" name="Google Shape;202;p48"/>
          <p:cNvPicPr preferRelativeResize="0"/>
          <p:nvPr/>
        </p:nvPicPr>
        <p:blipFill rotWithShape="1">
          <a:blip r:embed="rId4">
            <a:alphaModFix/>
          </a:blip>
          <a:srcRect b="0" l="0" r="0" t="0"/>
          <a:stretch/>
        </p:blipFill>
        <p:spPr>
          <a:xfrm>
            <a:off x="644053" y="2330154"/>
            <a:ext cx="6502400" cy="6502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49"/>
          <p:cNvSpPr txBox="1"/>
          <p:nvPr>
            <p:ph type="ctrTitle"/>
          </p:nvPr>
        </p:nvSpPr>
        <p:spPr>
          <a:xfrm>
            <a:off x="2693450" y="250900"/>
            <a:ext cx="15348600" cy="15753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2000"/>
              <a:buNone/>
            </a:pPr>
            <a:r>
              <a:rPr b="1" lang="en-US">
                <a:solidFill>
                  <a:schemeClr val="dk1"/>
                </a:solidFill>
                <a:latin typeface="Bricolage Grotesque"/>
                <a:ea typeface="Bricolage Grotesque"/>
                <a:cs typeface="Bricolage Grotesque"/>
                <a:sym typeface="Bricolage Grotesque"/>
              </a:rPr>
              <a:t>Έλεγχος της προέλευσης των email (phishing &amp; παραπληροφόρηση 5 λεπτά)</a:t>
            </a:r>
            <a:endParaRPr b="1">
              <a:solidFill>
                <a:schemeClr val="dk1"/>
              </a:solidFill>
              <a:latin typeface="Bricolage Grotesque"/>
              <a:ea typeface="Bricolage Grotesque"/>
              <a:cs typeface="Bricolage Grotesque"/>
              <a:sym typeface="Bricolage Grotesque"/>
            </a:endParaRPr>
          </a:p>
        </p:txBody>
      </p:sp>
      <p:sp>
        <p:nvSpPr>
          <p:cNvPr id="208" name="Google Shape;208;p49"/>
          <p:cNvSpPr txBox="1"/>
          <p:nvPr>
            <p:ph idx="1" type="subTitle"/>
          </p:nvPr>
        </p:nvSpPr>
        <p:spPr>
          <a:xfrm>
            <a:off x="7203600" y="2330150"/>
            <a:ext cx="11084400" cy="78429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Να κατανοήσετε </a:t>
            </a:r>
            <a:r>
              <a:rPr lang="en-US" sz="4000">
                <a:solidFill>
                  <a:schemeClr val="dk1"/>
                </a:solidFill>
                <a:latin typeface="Calibri"/>
                <a:ea typeface="Calibri"/>
                <a:cs typeface="Calibri"/>
                <a:sym typeface="Calibri"/>
              </a:rPr>
              <a:t>το</a:t>
            </a:r>
            <a:r>
              <a:rPr lang="en-US" sz="4000">
                <a:solidFill>
                  <a:schemeClr val="dk1"/>
                </a:solidFill>
              </a:rPr>
              <a:t>ν</a:t>
            </a:r>
            <a:r>
              <a:rPr lang="en-US" sz="4000">
                <a:solidFill>
                  <a:schemeClr val="dk1"/>
                </a:solidFill>
                <a:latin typeface="Calibri"/>
                <a:ea typeface="Calibri"/>
                <a:cs typeface="Calibri"/>
                <a:sym typeface="Calibri"/>
              </a:rPr>
              <a:t> τρόπο αναγνώρισης και αντιμετώπισης της παραπληροφόρησης/ ψευδούς πληροφόρησης στα μέσα κοινωνικής δικτύωσης και τις πλατφόρμες ανταλλαγής μηνυμάτων.</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Να μάθετε να χρησιμοποιείτε τα μέτρα ασφαλείας της πλατφόρμας (π.χ. αναφορά, αποκλεισμός, επισήμανση).</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Να εξασκηθείτε</a:t>
            </a:r>
            <a:r>
              <a:rPr lang="en-US" sz="4000">
                <a:solidFill>
                  <a:schemeClr val="dk1"/>
                </a:solidFill>
                <a:latin typeface="Calibri"/>
                <a:ea typeface="Calibri"/>
                <a:cs typeface="Calibri"/>
                <a:sym typeface="Calibri"/>
              </a:rPr>
              <a:t> στην ενσωμάτωση αυτών των εργαλείων στη διδασκαλία της ψηφιακής παιδείας με τους μαθητές.</a:t>
            </a:r>
            <a:endParaRPr/>
          </a:p>
        </p:txBody>
      </p:sp>
      <p:sp>
        <p:nvSpPr>
          <p:cNvPr id="209" name="Google Shape;209;p4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10" name="Google Shape;210;p49"/>
          <p:cNvGrpSpPr/>
          <p:nvPr/>
        </p:nvGrpSpPr>
        <p:grpSpPr>
          <a:xfrm>
            <a:off x="790770" y="-112458"/>
            <a:ext cx="1427175" cy="786776"/>
            <a:chOff x="0" y="-38100"/>
            <a:chExt cx="373234" cy="205757"/>
          </a:xfrm>
        </p:grpSpPr>
        <p:sp>
          <p:nvSpPr>
            <p:cNvPr id="211" name="Google Shape;211;p4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2" name="Google Shape;212;p4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3" name="Google Shape;213;p49"/>
          <p:cNvGrpSpPr/>
          <p:nvPr/>
        </p:nvGrpSpPr>
        <p:grpSpPr>
          <a:xfrm>
            <a:off x="0" y="-112458"/>
            <a:ext cx="315272" cy="786776"/>
            <a:chOff x="0" y="-38100"/>
            <a:chExt cx="82450" cy="205757"/>
          </a:xfrm>
        </p:grpSpPr>
        <p:sp>
          <p:nvSpPr>
            <p:cNvPr id="214" name="Google Shape;214;p4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5" name="Google Shape;215;p4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6" name="Google Shape;216;p49"/>
          <p:cNvGrpSpPr/>
          <p:nvPr/>
        </p:nvGrpSpPr>
        <p:grpSpPr>
          <a:xfrm>
            <a:off x="0" y="1116904"/>
            <a:ext cx="503883" cy="1931922"/>
            <a:chOff x="0" y="-38100"/>
            <a:chExt cx="131775" cy="505235"/>
          </a:xfrm>
        </p:grpSpPr>
        <p:sp>
          <p:nvSpPr>
            <p:cNvPr id="217" name="Google Shape;217;p4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8" name="Google Shape;218;p4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19" name="Google Shape;219;p49"/>
          <p:cNvPicPr preferRelativeResize="0"/>
          <p:nvPr/>
        </p:nvPicPr>
        <p:blipFill rotWithShape="1">
          <a:blip r:embed="rId4">
            <a:alphaModFix/>
          </a:blip>
          <a:srcRect b="0" l="0" r="0" t="0"/>
          <a:stretch/>
        </p:blipFill>
        <p:spPr>
          <a:xfrm>
            <a:off x="558328" y="2330154"/>
            <a:ext cx="6502400" cy="6502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50"/>
          <p:cNvSpPr txBox="1"/>
          <p:nvPr>
            <p:ph type="ctrTitle"/>
          </p:nvPr>
        </p:nvSpPr>
        <p:spPr>
          <a:xfrm>
            <a:off x="2693443" y="967507"/>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Αναγνώριση της συναισθηματικής χειραγώγησης (5 λεπτά)</a:t>
            </a:r>
            <a:br>
              <a:rPr b="1" lang="en-US">
                <a:solidFill>
                  <a:schemeClr val="dk1"/>
                </a:solidFill>
                <a:latin typeface="Bricolage Grotesque"/>
                <a:ea typeface="Bricolage Grotesque"/>
                <a:cs typeface="Bricolage Grotesque"/>
                <a:sym typeface="Bricolage Grotesque"/>
              </a:rPr>
            </a:br>
            <a:endParaRPr b="1">
              <a:solidFill>
                <a:schemeClr val="dk1"/>
              </a:solidFill>
              <a:latin typeface="Bricolage Grotesque"/>
              <a:ea typeface="Bricolage Grotesque"/>
              <a:cs typeface="Bricolage Grotesque"/>
              <a:sym typeface="Bricolage Grotesque"/>
            </a:endParaRPr>
          </a:p>
        </p:txBody>
      </p:sp>
      <p:sp>
        <p:nvSpPr>
          <p:cNvPr id="225" name="Google Shape;225;p50"/>
          <p:cNvSpPr txBox="1"/>
          <p:nvPr>
            <p:ph idx="1" type="subTitle"/>
          </p:nvPr>
        </p:nvSpPr>
        <p:spPr>
          <a:xfrm>
            <a:off x="7229476" y="2218734"/>
            <a:ext cx="10212362" cy="6725241"/>
          </a:xfrm>
          <a:prstGeom prst="rect">
            <a:avLst/>
          </a:prstGeom>
          <a:noFill/>
          <a:ln>
            <a:noFill/>
          </a:ln>
        </p:spPr>
        <p:txBody>
          <a:bodyPr anchorCtr="0" anchor="t" bIns="45700" lIns="91425" spcFirstLastPara="1" rIns="91425" wrap="square" tIns="45700">
            <a:noAutofit/>
          </a:bodyPr>
          <a:lstStyle/>
          <a:p>
            <a:pPr indent="-368300" lvl="0" marL="596900" rtl="0" algn="l">
              <a:lnSpc>
                <a:spcPct val="100000"/>
              </a:lnSpc>
              <a:spcBef>
                <a:spcPts val="640"/>
              </a:spcBef>
              <a:spcAft>
                <a:spcPts val="0"/>
              </a:spcAft>
              <a:buSzPts val="3200"/>
              <a:buFont typeface="Arial"/>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lang="en-US" sz="4000">
                <a:solidFill>
                  <a:schemeClr val="dk1"/>
                </a:solidFill>
                <a:latin typeface="Calibri"/>
                <a:ea typeface="Calibri"/>
                <a:cs typeface="Calibri"/>
                <a:sym typeface="Calibri"/>
              </a:rPr>
              <a:t>Στόχοι</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Να </a:t>
            </a:r>
            <a:r>
              <a:rPr lang="en-US" sz="4000">
                <a:solidFill>
                  <a:schemeClr val="dk1"/>
                </a:solidFill>
              </a:rPr>
              <a:t>κατανοήσετε</a:t>
            </a:r>
            <a:r>
              <a:rPr lang="en-US" sz="4000">
                <a:solidFill>
                  <a:schemeClr val="dk1"/>
                </a:solidFill>
                <a:latin typeface="Calibri"/>
                <a:ea typeface="Calibri"/>
                <a:cs typeface="Calibri"/>
                <a:sym typeface="Calibri"/>
              </a:rPr>
              <a:t> πώς το συναισθηματικό περιεχόμενο που ενισχύεται από την τεχνητή νοημοσύνη εκμεταλλεύεται τις προκαταλήψεις και να συζητήσ</a:t>
            </a:r>
            <a:r>
              <a:rPr lang="en-US" sz="4000">
                <a:solidFill>
                  <a:schemeClr val="dk1"/>
                </a:solidFill>
              </a:rPr>
              <a:t>ετε</a:t>
            </a:r>
            <a:r>
              <a:rPr lang="en-US" sz="4000">
                <a:solidFill>
                  <a:schemeClr val="dk1"/>
                </a:solidFill>
                <a:latin typeface="Calibri"/>
                <a:ea typeface="Calibri"/>
                <a:cs typeface="Calibri"/>
                <a:sym typeface="Calibri"/>
              </a:rPr>
              <a:t> πώς </a:t>
            </a:r>
            <a:r>
              <a:rPr lang="en-US" sz="4000">
                <a:solidFill>
                  <a:schemeClr val="dk1"/>
                </a:solidFill>
              </a:rPr>
              <a:t>θ</a:t>
            </a:r>
            <a:r>
              <a:rPr lang="en-US" sz="4000">
                <a:solidFill>
                  <a:schemeClr val="dk1"/>
                </a:solidFill>
                <a:latin typeface="Calibri"/>
                <a:ea typeface="Calibri"/>
                <a:cs typeface="Calibri"/>
                <a:sym typeface="Calibri"/>
              </a:rPr>
              <a:t>α το διδάξ</a:t>
            </a:r>
            <a:r>
              <a:rPr lang="en-US" sz="4000">
                <a:solidFill>
                  <a:schemeClr val="dk1"/>
                </a:solidFill>
              </a:rPr>
              <a:t>ετε </a:t>
            </a:r>
            <a:r>
              <a:rPr lang="en-US" sz="4000">
                <a:solidFill>
                  <a:schemeClr val="dk1"/>
                </a:solidFill>
                <a:latin typeface="Calibri"/>
                <a:ea typeface="Calibri"/>
                <a:cs typeface="Calibri"/>
                <a:sym typeface="Calibri"/>
              </a:rPr>
              <a:t>στους νεαρούς μαθητές.</a:t>
            </a:r>
            <a:endParaRPr/>
          </a:p>
        </p:txBody>
      </p:sp>
      <p:sp>
        <p:nvSpPr>
          <p:cNvPr id="226" name="Google Shape;226;p5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27" name="Google Shape;227;p50"/>
          <p:cNvGrpSpPr/>
          <p:nvPr/>
        </p:nvGrpSpPr>
        <p:grpSpPr>
          <a:xfrm>
            <a:off x="790770" y="-112458"/>
            <a:ext cx="1427175" cy="786776"/>
            <a:chOff x="0" y="-38100"/>
            <a:chExt cx="373234" cy="205757"/>
          </a:xfrm>
        </p:grpSpPr>
        <p:sp>
          <p:nvSpPr>
            <p:cNvPr id="228" name="Google Shape;228;p5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9" name="Google Shape;229;p5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0" name="Google Shape;230;p50"/>
          <p:cNvGrpSpPr/>
          <p:nvPr/>
        </p:nvGrpSpPr>
        <p:grpSpPr>
          <a:xfrm>
            <a:off x="0" y="-112458"/>
            <a:ext cx="315272" cy="786776"/>
            <a:chOff x="0" y="-38100"/>
            <a:chExt cx="82450" cy="205757"/>
          </a:xfrm>
        </p:grpSpPr>
        <p:sp>
          <p:nvSpPr>
            <p:cNvPr id="231" name="Google Shape;231;p5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2" name="Google Shape;232;p5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3" name="Google Shape;233;p50"/>
          <p:cNvGrpSpPr/>
          <p:nvPr/>
        </p:nvGrpSpPr>
        <p:grpSpPr>
          <a:xfrm>
            <a:off x="0" y="1116904"/>
            <a:ext cx="503883" cy="1931922"/>
            <a:chOff x="0" y="-38100"/>
            <a:chExt cx="131775" cy="505235"/>
          </a:xfrm>
        </p:grpSpPr>
        <p:sp>
          <p:nvSpPr>
            <p:cNvPr id="234" name="Google Shape;234;p5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5" name="Google Shape;235;p5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36" name="Google Shape;236;p50"/>
          <p:cNvPicPr preferRelativeResize="0"/>
          <p:nvPr/>
        </p:nvPicPr>
        <p:blipFill rotWithShape="1">
          <a:blip r:embed="rId4">
            <a:alphaModFix/>
          </a:blip>
          <a:srcRect b="0" l="0" r="0" t="0"/>
          <a:stretch/>
        </p:blipFill>
        <p:spPr>
          <a:xfrm>
            <a:off x="846162" y="2168588"/>
            <a:ext cx="5097438" cy="764615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2006-08-16T00:00:00.0000000Z</dcterms:created>
  <dc:creator>Kyriakos Demetriou;Christiana Karousiou</dc:creator>
</cp:coreProperties>
</file>